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Default Extension="pict" ContentType="image/pict"/>
  <Override PartName="/ppt/slides/slide9.xml" ContentType="application/vnd.openxmlformats-officedocument.presentationml.slide+xml"/>
  <Override PartName="/ppt/embeddings/oleObject4.bin" ContentType="application/vnd.openxmlformats-officedocument.oleObject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embeddings/oleObject5.bin" ContentType="application/vnd.openxmlformats-officedocument.oleObject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embeddings/oleObject2.bin" ContentType="application/vnd.openxmlformats-officedocument.oleObject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embeddings/oleObject3.bin" ContentType="application/vnd.openxmlformats-officedocument.oleObject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25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pict"/><Relationship Id="rId4" Type="http://schemas.openxmlformats.org/officeDocument/2006/relationships/image" Target="../media/image8.pict"/><Relationship Id="rId5" Type="http://schemas.openxmlformats.org/officeDocument/2006/relationships/image" Target="../media/image9.pict"/><Relationship Id="rId1" Type="http://schemas.openxmlformats.org/officeDocument/2006/relationships/image" Target="../media/image5.pict"/><Relationship Id="rId2" Type="http://schemas.openxmlformats.org/officeDocument/2006/relationships/image" Target="../media/image6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B7FBF-8AC0-054D-BA8A-E86CC4B0F2BB}" type="datetimeFigureOut">
              <a:rPr lang="fr-FR" smtClean="0"/>
              <a:pPr/>
              <a:t>25/03/14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0F70B-D0C9-FD44-83FC-DD3B4B228C81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10113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10F70B-D0C9-FD44-83FC-DD3B4B228C81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9C88-AA89-2542-AEC5-F63F7D2112CF}" type="datetimeFigureOut">
              <a:rPr lang="fr-FR" smtClean="0"/>
              <a:pPr/>
              <a:t>25/03/14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7F1DD50-07B4-E543-9F32-7E92DCA9F21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9C88-AA89-2542-AEC5-F63F7D2112CF}" type="datetimeFigureOut">
              <a:rPr lang="fr-FR" smtClean="0"/>
              <a:pPr/>
              <a:t>25/03/14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DD50-07B4-E543-9F32-7E92DCA9F21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9C88-AA89-2542-AEC5-F63F7D2112CF}" type="datetimeFigureOut">
              <a:rPr lang="fr-FR" smtClean="0"/>
              <a:pPr/>
              <a:t>25/03/14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DD50-07B4-E543-9F32-7E92DCA9F21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9C88-AA89-2542-AEC5-F63F7D2112CF}" type="datetimeFigureOut">
              <a:rPr lang="fr-FR" smtClean="0"/>
              <a:pPr/>
              <a:t>25/03/14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7F1DD50-07B4-E543-9F32-7E92DCA9F21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En-têt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9C88-AA89-2542-AEC5-F63F7D2112CF}" type="datetimeFigureOut">
              <a:rPr lang="fr-FR" smtClean="0"/>
              <a:pPr/>
              <a:t>25/03/14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DD50-07B4-E543-9F32-7E92DCA9F217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9C88-AA89-2542-AEC5-F63F7D2112CF}" type="datetimeFigureOut">
              <a:rPr lang="fr-FR" smtClean="0"/>
              <a:pPr/>
              <a:t>25/03/14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DD50-07B4-E543-9F32-7E92DCA9F21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9C88-AA89-2542-AEC5-F63F7D2112CF}" type="datetimeFigureOut">
              <a:rPr lang="fr-FR" smtClean="0"/>
              <a:pPr/>
              <a:t>25/03/14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7F1DD50-07B4-E543-9F32-7E92DCA9F217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9C88-AA89-2542-AEC5-F63F7D2112CF}" type="datetimeFigureOut">
              <a:rPr lang="fr-FR" smtClean="0"/>
              <a:pPr/>
              <a:t>25/03/14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DD50-07B4-E543-9F32-7E92DCA9F21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9C88-AA89-2542-AEC5-F63F7D2112CF}" type="datetimeFigureOut">
              <a:rPr lang="fr-FR" smtClean="0"/>
              <a:pPr/>
              <a:t>25/03/14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DD50-07B4-E543-9F32-7E92DCA9F21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9C88-AA89-2542-AEC5-F63F7D2112CF}" type="datetimeFigureOut">
              <a:rPr lang="fr-FR" smtClean="0"/>
              <a:pPr/>
              <a:t>25/03/14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DD50-07B4-E543-9F32-7E92DCA9F21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 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9C88-AA89-2542-AEC5-F63F7D2112CF}" type="datetimeFigureOut">
              <a:rPr lang="fr-FR" smtClean="0"/>
              <a:pPr/>
              <a:t>25/03/14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DD50-07B4-E543-9F32-7E92DCA9F217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B7E9C88-AA89-2542-AEC5-F63F7D2112CF}" type="datetimeFigureOut">
              <a:rPr lang="fr-FR" smtClean="0"/>
              <a:pPr/>
              <a:t>25/03/14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7F1DD50-07B4-E543-9F32-7E92DCA9F217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oleObject2.bin"/><Relationship Id="rId5" Type="http://schemas.openxmlformats.org/officeDocument/2006/relationships/oleObject" Target="../embeddings/oleObject3.bin"/><Relationship Id="rId6" Type="http://schemas.openxmlformats.org/officeDocument/2006/relationships/oleObject" Target="../embeddings/oleObject4.bin"/><Relationship Id="rId7" Type="http://schemas.openxmlformats.org/officeDocument/2006/relationships/oleObject" Target="../embeddings/oleObject5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1000" y="787400"/>
            <a:ext cx="8458200" cy="1222375"/>
          </a:xfrm>
        </p:spPr>
        <p:txBody>
          <a:bodyPr/>
          <a:lstStyle/>
          <a:p>
            <a:pPr algn="ctr"/>
            <a:r>
              <a:rPr lang="fr-FR" dirty="0" err="1" smtClean="0"/>
              <a:t>DGPad</a:t>
            </a:r>
            <a:r>
              <a:rPr lang="fr-FR" dirty="0" smtClean="0"/>
              <a:t> : la géométrie dynamique </a:t>
            </a:r>
            <a:br>
              <a:rPr lang="fr-FR" dirty="0" smtClean="0"/>
            </a:br>
            <a:r>
              <a:rPr lang="fr-FR" dirty="0" smtClean="0"/>
              <a:t>à l’ère du </a:t>
            </a:r>
            <a:r>
              <a:rPr lang="fr-FR" dirty="0" err="1" smtClean="0"/>
              <a:t>NUMéRIQUE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81000" y="2692400"/>
            <a:ext cx="7315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fr-FR" sz="2400" dirty="0" smtClean="0"/>
              <a:t>Relecture de l’évolution des programmes</a:t>
            </a:r>
          </a:p>
          <a:p>
            <a:pPr marL="342900" indent="-342900">
              <a:buAutoNum type="alphaLcParenR"/>
            </a:pPr>
            <a:r>
              <a:rPr lang="fr-FR" sz="2400" dirty="0" smtClean="0"/>
              <a:t>Quelle mutation pour une géométrie 2.0 ?</a:t>
            </a:r>
          </a:p>
          <a:p>
            <a:pPr marL="342900" indent="-342900">
              <a:buAutoNum type="alphaLcParenR"/>
            </a:pPr>
            <a:r>
              <a:rPr lang="fr-FR" sz="2400" dirty="0" smtClean="0"/>
              <a:t>Manipulation directe et calcul formel – un exemple de lycée</a:t>
            </a:r>
          </a:p>
          <a:p>
            <a:pPr marL="342900" indent="-342900">
              <a:buAutoNum type="alphaLcParenR"/>
            </a:pPr>
            <a:r>
              <a:rPr lang="fr-FR" sz="2400" dirty="0" smtClean="0"/>
              <a:t>Exemple de la programmation des expressions dans </a:t>
            </a:r>
            <a:r>
              <a:rPr lang="fr-FR" sz="2400" dirty="0" err="1" smtClean="0"/>
              <a:t>DGPad</a:t>
            </a:r>
            <a:r>
              <a:rPr lang="fr-FR" sz="2400" dirty="0" smtClean="0"/>
              <a:t>.</a:t>
            </a:r>
            <a:endParaRPr lang="fr-FR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541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RELECTURE DE l’évolution des PROGRAMMES</a:t>
            </a:r>
            <a:br>
              <a:rPr lang="fr-FR" sz="2800" dirty="0" smtClean="0"/>
            </a:br>
            <a:r>
              <a:rPr lang="fr-FR" sz="2800" dirty="0" smtClean="0"/>
              <a:t>7 –  IMMERSION DU 4° PARADIGME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905000"/>
            <a:ext cx="8686800" cy="4525963"/>
          </a:xfrm>
        </p:spPr>
        <p:txBody>
          <a:bodyPr/>
          <a:lstStyle/>
          <a:p>
            <a:r>
              <a:rPr lang="fr-FR" dirty="0" smtClean="0"/>
              <a:t>Préparer à la fouille de donnée : besoin de connaissances statistiques approfondies</a:t>
            </a:r>
          </a:p>
          <a:p>
            <a:r>
              <a:rPr lang="fr-FR" dirty="0" smtClean="0"/>
              <a:t>Nécessité des mathématiques discrètes</a:t>
            </a:r>
          </a:p>
          <a:p>
            <a:r>
              <a:rPr lang="fr-FR" dirty="0" smtClean="0"/>
              <a:t>Mise en œuvre : l’ISN et sa généralisation</a:t>
            </a:r>
          </a:p>
          <a:p>
            <a:r>
              <a:rPr lang="fr-FR" dirty="0" smtClean="0"/>
              <a:t>Enseigner la complexité avant l’université.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1000" y="787400"/>
            <a:ext cx="8458200" cy="1222375"/>
          </a:xfrm>
        </p:spPr>
        <p:txBody>
          <a:bodyPr/>
          <a:lstStyle/>
          <a:p>
            <a:pPr algn="ctr"/>
            <a:r>
              <a:rPr lang="fr-FR" dirty="0" err="1" smtClean="0"/>
              <a:t>DGPad</a:t>
            </a:r>
            <a:r>
              <a:rPr lang="fr-FR" dirty="0" smtClean="0"/>
              <a:t> : la géométrie dynamique </a:t>
            </a:r>
            <a:br>
              <a:rPr lang="fr-FR" dirty="0" smtClean="0"/>
            </a:br>
            <a:r>
              <a:rPr lang="fr-FR" dirty="0" smtClean="0"/>
              <a:t>à l’ère du Numérique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81000" y="2692400"/>
            <a:ext cx="7315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fr-FR" sz="2400" dirty="0" smtClean="0"/>
              <a:t>Relecture de l’évolution des programmes</a:t>
            </a:r>
          </a:p>
          <a:p>
            <a:pPr marL="342900" indent="-342900">
              <a:buAutoNum type="alphaLcParenR"/>
            </a:pPr>
            <a:r>
              <a:rPr lang="fr-FR" sz="2400" dirty="0" smtClean="0">
                <a:solidFill>
                  <a:srgbClr val="0000FF"/>
                </a:solidFill>
              </a:rPr>
              <a:t>Quelle mutation pour une géométrie 2.0 ?</a:t>
            </a:r>
          </a:p>
          <a:p>
            <a:pPr marL="342900" indent="-342900">
              <a:buAutoNum type="alphaLcParenR"/>
            </a:pPr>
            <a:r>
              <a:rPr lang="fr-FR" sz="2400" dirty="0" smtClean="0"/>
              <a:t>Manipulation directe et calcul formel – un exemple de lycée</a:t>
            </a:r>
          </a:p>
          <a:p>
            <a:pPr marL="342900" indent="-342900">
              <a:buAutoNum type="alphaLcParenR"/>
            </a:pPr>
            <a:r>
              <a:rPr lang="fr-FR" sz="2400" dirty="0" smtClean="0"/>
              <a:t>Exemple de la programmation des expressions dans </a:t>
            </a:r>
            <a:r>
              <a:rPr lang="fr-FR" sz="2400" dirty="0" err="1" smtClean="0"/>
              <a:t>DGPad</a:t>
            </a:r>
            <a:r>
              <a:rPr lang="fr-FR" sz="2400" dirty="0" smtClean="0"/>
              <a:t>.</a:t>
            </a:r>
            <a:endParaRPr lang="fr-FR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541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MUTATION VERS UNE GÉOMÉTRIE 2.0</a:t>
            </a:r>
            <a:br>
              <a:rPr lang="fr-FR" sz="2800" dirty="0" smtClean="0"/>
            </a:br>
            <a:r>
              <a:rPr lang="fr-FR" sz="2800" dirty="0" smtClean="0"/>
              <a:t>LES nouvelles démarches 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905001"/>
            <a:ext cx="8686800" cy="41783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Capacité à aborder d’autres problématiques que les seules intrinsèques à la géométrie.</a:t>
            </a:r>
          </a:p>
          <a:p>
            <a:r>
              <a:rPr lang="fr-FR" sz="2800" dirty="0" smtClean="0"/>
              <a:t>Combiner les activités avec l’utilisation d’autres outils en parallèles (calcul formel …)</a:t>
            </a:r>
          </a:p>
          <a:p>
            <a:r>
              <a:rPr lang="fr-FR" sz="2800" dirty="0" smtClean="0"/>
              <a:t>Servir de support de sortie dynamique pour la programmation. (Deux exemples CaRMetal)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1000" y="787400"/>
            <a:ext cx="8458200" cy="1222375"/>
          </a:xfrm>
        </p:spPr>
        <p:txBody>
          <a:bodyPr/>
          <a:lstStyle/>
          <a:p>
            <a:pPr algn="ctr"/>
            <a:r>
              <a:rPr lang="fr-FR" dirty="0" err="1" smtClean="0"/>
              <a:t>DGPad</a:t>
            </a:r>
            <a:r>
              <a:rPr lang="fr-FR" dirty="0" smtClean="0"/>
              <a:t> : la géométrie dynamique </a:t>
            </a:r>
            <a:br>
              <a:rPr lang="fr-FR" dirty="0" smtClean="0"/>
            </a:br>
            <a:r>
              <a:rPr lang="fr-FR" dirty="0" smtClean="0"/>
              <a:t>à l’ère du Numérique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81000" y="2692400"/>
            <a:ext cx="7315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fr-FR" sz="2400" dirty="0" smtClean="0"/>
              <a:t>Relecture de l’évolution des programmes</a:t>
            </a:r>
          </a:p>
          <a:p>
            <a:pPr marL="342900" indent="-342900">
              <a:buAutoNum type="alphaLcParenR"/>
            </a:pPr>
            <a:r>
              <a:rPr lang="fr-FR" sz="2400" dirty="0" smtClean="0"/>
              <a:t>Quelle mutation pour une géométrie 2.0 ?</a:t>
            </a:r>
          </a:p>
          <a:p>
            <a:pPr marL="342900" indent="-342900">
              <a:buAutoNum type="alphaLcParenR"/>
            </a:pPr>
            <a:r>
              <a:rPr lang="fr-FR" sz="2400" dirty="0" smtClean="0">
                <a:solidFill>
                  <a:srgbClr val="0000FF"/>
                </a:solidFill>
              </a:rPr>
              <a:t>Manipulation directe et calcul formel – un exemple de lycée</a:t>
            </a:r>
          </a:p>
          <a:p>
            <a:pPr marL="342900" indent="-342900">
              <a:buAutoNum type="alphaLcParenR"/>
            </a:pPr>
            <a:r>
              <a:rPr lang="fr-FR" sz="2400" dirty="0" smtClean="0"/>
              <a:t>Exemple de la programmation des expressions dans </a:t>
            </a:r>
            <a:r>
              <a:rPr lang="fr-FR" sz="2400" dirty="0" err="1" smtClean="0"/>
              <a:t>DGPad</a:t>
            </a:r>
            <a:r>
              <a:rPr lang="fr-FR" sz="2400" dirty="0" smtClean="0"/>
              <a:t>.</a:t>
            </a:r>
            <a:endParaRPr lang="fr-FR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660400"/>
            <a:ext cx="8686800" cy="1054100"/>
          </a:xfrm>
        </p:spPr>
        <p:txBody>
          <a:bodyPr>
            <a:normAutofit fontScale="90000"/>
          </a:bodyPr>
          <a:lstStyle/>
          <a:p>
            <a:r>
              <a:rPr lang="fr-FR" sz="2800" dirty="0" smtClean="0"/>
              <a:t>MANIPULATION DIRECTE ET Calcul formel</a:t>
            </a:r>
            <a:br>
              <a:rPr lang="fr-FR" sz="2800" dirty="0" smtClean="0"/>
            </a:br>
            <a:r>
              <a:rPr lang="fr-FR" sz="2800" dirty="0" smtClean="0"/>
              <a:t>LES ambiguïtés et la nécessité de l’analyse des RÉSULTATS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2324100"/>
            <a:ext cx="8686800" cy="41783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Les logiciels de calcul formel formatent les résultats.</a:t>
            </a:r>
          </a:p>
          <a:p>
            <a:r>
              <a:rPr lang="fr-FR" sz="2800" dirty="0" smtClean="0"/>
              <a:t>C’est de la responsabilité des enseignants de donner une culture de distanciation par rapport à ce formatage.</a:t>
            </a:r>
          </a:p>
          <a:p>
            <a:r>
              <a:rPr lang="fr-FR" sz="2800" dirty="0" smtClean="0"/>
              <a:t>Voyons un exemple – illustré par les expressions de DGPad mais pourrait se faire avec GGB.</a:t>
            </a:r>
          </a:p>
          <a:p>
            <a:pPr marL="0" indent="0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516365"/>
            <a:ext cx="8686800" cy="10541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MANIPULATION DIRECTE ET Calcul formel</a:t>
            </a:r>
            <a:br>
              <a:rPr lang="fr-FR" sz="2800" dirty="0" smtClean="0"/>
            </a:br>
            <a:r>
              <a:rPr lang="fr-FR" sz="2800" dirty="0" smtClean="0"/>
              <a:t>EXEMPLE sur les paraboles (1)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996749"/>
            <a:ext cx="8686800" cy="4178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 smtClean="0"/>
              <a:t>Soient deux paraboles (données a priori par 6 points ou 6 curseurs). On s’intéresse à la construction de leurs </a:t>
            </a:r>
            <a:r>
              <a:rPr lang="fr-FR" sz="2800" b="1" dirty="0" smtClean="0"/>
              <a:t>tangentes communes</a:t>
            </a:r>
            <a:r>
              <a:rPr lang="fr-FR" sz="2800" dirty="0" smtClean="0"/>
              <a:t>.</a:t>
            </a:r>
          </a:p>
          <a:p>
            <a:pPr marL="0" indent="0">
              <a:buNone/>
            </a:pPr>
            <a:r>
              <a:rPr lang="fr-FR" sz="2800" b="1" dirty="0" smtClean="0">
                <a:solidFill>
                  <a:srgbClr val="0000FF"/>
                </a:solidFill>
              </a:rPr>
              <a:t>Méthode « scolaire » naturelle </a:t>
            </a:r>
            <a:r>
              <a:rPr lang="fr-FR" sz="2800" dirty="0" smtClean="0">
                <a:solidFill>
                  <a:srgbClr val="0000FF"/>
                </a:solidFill>
              </a:rPr>
              <a:t>: on cherche quand la droites passant par deux points d’abscisse xp1 et xq1 de chacune des paraboles est une tangente aux deux.</a:t>
            </a:r>
          </a:p>
          <a:p>
            <a:pPr marL="0" indent="0">
              <a:buNone/>
            </a:pPr>
            <a:r>
              <a:rPr lang="fr-FR" sz="2800" b="1" dirty="0" smtClean="0">
                <a:solidFill>
                  <a:srgbClr val="000090"/>
                </a:solidFill>
              </a:rPr>
              <a:t>Méthode plus algébrique </a:t>
            </a:r>
            <a:r>
              <a:rPr lang="fr-FR" sz="2800" dirty="0" smtClean="0">
                <a:solidFill>
                  <a:srgbClr val="000090"/>
                </a:solidFill>
              </a:rPr>
              <a:t>: on cherche à quelle condition une tangente à une parabole a une intersection « double » avec l’autre parabole.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0330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516365"/>
            <a:ext cx="8686800" cy="10541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MANIPULATION DIRECTE ET Calcul formel</a:t>
            </a:r>
            <a:br>
              <a:rPr lang="fr-FR" sz="2800" dirty="0" smtClean="0"/>
            </a:br>
            <a:r>
              <a:rPr lang="fr-FR" sz="2800" dirty="0" smtClean="0"/>
              <a:t>EXEMPLE sur les paraboles (2)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996749"/>
            <a:ext cx="3337450" cy="4735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2800" b="1" dirty="0" smtClean="0">
                <a:solidFill>
                  <a:srgbClr val="0000FF"/>
                </a:solidFill>
              </a:rPr>
              <a:t>Méthode « scolaire »</a:t>
            </a:r>
            <a:endParaRPr lang="fr-FR" dirty="0"/>
          </a:p>
        </p:txBody>
      </p:sp>
      <p:pic>
        <p:nvPicPr>
          <p:cNvPr id="4" name="Image 3" descr="TgteComm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04800" y="2704976"/>
            <a:ext cx="8484627" cy="2820407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04800" y="5816160"/>
            <a:ext cx="84846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00FF"/>
                </a:solidFill>
              </a:rPr>
              <a:t>En exposé TICE (M2 2012), l’étudiant construit xP1, mais n’arrive pas à construire xq1 quand a2&lt;0, donc met un peu vite des valeurs absolues aux trois racines …</a:t>
            </a:r>
            <a:endParaRPr lang="fr-FR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1299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516365"/>
            <a:ext cx="8686800" cy="10541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MANIPULATION DIRECTE ET Calcul formel</a:t>
            </a:r>
            <a:br>
              <a:rPr lang="fr-FR" sz="2800" dirty="0" smtClean="0"/>
            </a:br>
            <a:r>
              <a:rPr lang="fr-FR" sz="2800" dirty="0" smtClean="0"/>
              <a:t>EXEMPLE sur les paraboles (3)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799" y="1996749"/>
            <a:ext cx="6867384" cy="52942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2800" b="1" dirty="0" smtClean="0">
                <a:solidFill>
                  <a:srgbClr val="000090"/>
                </a:solidFill>
              </a:rPr>
              <a:t>Méthode algébrique (même résultat mais non factorisé)</a:t>
            </a:r>
            <a:endParaRPr lang="fr-FR" dirty="0"/>
          </a:p>
        </p:txBody>
      </p:sp>
      <p:pic>
        <p:nvPicPr>
          <p:cNvPr id="4" name="Image 3" descr="TgteComm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04800" y="2856305"/>
            <a:ext cx="8521700" cy="21590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04800" y="5254091"/>
            <a:ext cx="4098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000090"/>
                </a:solidFill>
              </a:rPr>
              <a:t>t= a</a:t>
            </a:r>
            <a:r>
              <a:rPr lang="fr-FR" sz="2400" baseline="-25000" dirty="0" smtClean="0">
                <a:solidFill>
                  <a:srgbClr val="000090"/>
                </a:solidFill>
              </a:rPr>
              <a:t>1</a:t>
            </a:r>
            <a:r>
              <a:rPr lang="fr-FR" sz="2400" dirty="0" smtClean="0">
                <a:solidFill>
                  <a:srgbClr val="000090"/>
                </a:solidFill>
              </a:rPr>
              <a:t>a</a:t>
            </a:r>
            <a:r>
              <a:rPr lang="fr-FR" sz="2400" baseline="-25000" dirty="0" smtClean="0">
                <a:solidFill>
                  <a:srgbClr val="000090"/>
                </a:solidFill>
              </a:rPr>
              <a:t>2</a:t>
            </a:r>
            <a:r>
              <a:rPr lang="fr-FR" sz="2400" dirty="0" smtClean="0">
                <a:solidFill>
                  <a:srgbClr val="000090"/>
                </a:solidFill>
              </a:rPr>
              <a:t>[(b</a:t>
            </a:r>
            <a:r>
              <a:rPr lang="fr-FR" sz="2400" baseline="-25000" dirty="0" smtClean="0">
                <a:solidFill>
                  <a:srgbClr val="000090"/>
                </a:solidFill>
              </a:rPr>
              <a:t>2</a:t>
            </a:r>
            <a:r>
              <a:rPr lang="fr-FR" sz="2400" dirty="0" smtClean="0">
                <a:solidFill>
                  <a:srgbClr val="000090"/>
                </a:solidFill>
              </a:rPr>
              <a:t>-b</a:t>
            </a:r>
            <a:r>
              <a:rPr lang="fr-FR" sz="2400" baseline="-25000" dirty="0" smtClean="0">
                <a:solidFill>
                  <a:srgbClr val="000090"/>
                </a:solidFill>
              </a:rPr>
              <a:t>1</a:t>
            </a:r>
            <a:r>
              <a:rPr lang="fr-FR" sz="2400" dirty="0" smtClean="0">
                <a:solidFill>
                  <a:srgbClr val="000090"/>
                </a:solidFill>
              </a:rPr>
              <a:t>)</a:t>
            </a:r>
            <a:r>
              <a:rPr lang="fr-FR" sz="2400" baseline="30000" dirty="0" smtClean="0">
                <a:solidFill>
                  <a:srgbClr val="000090"/>
                </a:solidFill>
              </a:rPr>
              <a:t>2</a:t>
            </a:r>
            <a:r>
              <a:rPr lang="fr-FR" sz="2400" dirty="0" smtClean="0">
                <a:solidFill>
                  <a:srgbClr val="000090"/>
                </a:solidFill>
              </a:rPr>
              <a:t>-4(a</a:t>
            </a:r>
            <a:r>
              <a:rPr lang="fr-FR" sz="2400" baseline="-25000" dirty="0" smtClean="0">
                <a:solidFill>
                  <a:srgbClr val="000090"/>
                </a:solidFill>
              </a:rPr>
              <a:t>2</a:t>
            </a:r>
            <a:r>
              <a:rPr lang="fr-FR" sz="2400" dirty="0" smtClean="0">
                <a:solidFill>
                  <a:srgbClr val="000090"/>
                </a:solidFill>
              </a:rPr>
              <a:t>-a</a:t>
            </a:r>
            <a:r>
              <a:rPr lang="fr-FR" sz="2400" baseline="-25000" dirty="0" smtClean="0">
                <a:solidFill>
                  <a:srgbClr val="000090"/>
                </a:solidFill>
              </a:rPr>
              <a:t>1</a:t>
            </a:r>
            <a:r>
              <a:rPr lang="fr-FR" sz="2400" dirty="0" smtClean="0">
                <a:solidFill>
                  <a:srgbClr val="000090"/>
                </a:solidFill>
              </a:rPr>
              <a:t>)(c</a:t>
            </a:r>
            <a:r>
              <a:rPr lang="fr-FR" sz="2400" baseline="-25000" dirty="0" smtClean="0">
                <a:solidFill>
                  <a:srgbClr val="000090"/>
                </a:solidFill>
              </a:rPr>
              <a:t>2</a:t>
            </a:r>
            <a:r>
              <a:rPr lang="fr-FR" sz="2400" dirty="0" smtClean="0">
                <a:solidFill>
                  <a:srgbClr val="000090"/>
                </a:solidFill>
              </a:rPr>
              <a:t>-c</a:t>
            </a:r>
            <a:r>
              <a:rPr lang="fr-FR" sz="2400" baseline="-25000" dirty="0" smtClean="0">
                <a:solidFill>
                  <a:srgbClr val="000090"/>
                </a:solidFill>
              </a:rPr>
              <a:t>1</a:t>
            </a:r>
            <a:r>
              <a:rPr lang="fr-FR" sz="2400" dirty="0" smtClean="0">
                <a:solidFill>
                  <a:srgbClr val="000090"/>
                </a:solidFill>
              </a:rPr>
              <a:t>)]</a:t>
            </a:r>
            <a:endParaRPr lang="fr-FR" sz="2400" dirty="0">
              <a:solidFill>
                <a:srgbClr val="00009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88893" y="5857226"/>
            <a:ext cx="86027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0000FF"/>
                </a:solidFill>
              </a:rPr>
              <a:t>t&gt;0 est équivalent à « les deux paraboles ont des tangentes communes ».</a:t>
            </a:r>
          </a:p>
          <a:p>
            <a:r>
              <a:rPr lang="fr-FR" sz="2000" dirty="0" smtClean="0">
                <a:solidFill>
                  <a:srgbClr val="0000FF"/>
                </a:solidFill>
              </a:rPr>
              <a:t>Donc </a:t>
            </a:r>
            <a:r>
              <a:rPr lang="fr-FR" sz="2000" dirty="0" err="1" smtClean="0">
                <a:solidFill>
                  <a:srgbClr val="0000FF"/>
                </a:solidFill>
              </a:rPr>
              <a:t>x</a:t>
            </a:r>
            <a:r>
              <a:rPr lang="fr-FR" sz="2000" baseline="-25000" dirty="0" err="1" smtClean="0">
                <a:solidFill>
                  <a:srgbClr val="0000FF"/>
                </a:solidFill>
              </a:rPr>
              <a:t>N</a:t>
            </a:r>
            <a:r>
              <a:rPr lang="fr-FR" sz="2000" dirty="0" smtClean="0">
                <a:solidFill>
                  <a:srgbClr val="0000FF"/>
                </a:solidFill>
              </a:rPr>
              <a:t> et </a:t>
            </a:r>
            <a:r>
              <a:rPr lang="fr-FR" sz="2000" dirty="0" err="1" smtClean="0">
                <a:solidFill>
                  <a:srgbClr val="0000FF"/>
                </a:solidFill>
              </a:rPr>
              <a:t>x</a:t>
            </a:r>
            <a:r>
              <a:rPr lang="fr-FR" sz="2000" baseline="-25000" dirty="0" err="1" smtClean="0">
                <a:solidFill>
                  <a:srgbClr val="0000FF"/>
                </a:solidFill>
              </a:rPr>
              <a:t>M</a:t>
            </a:r>
            <a:r>
              <a:rPr lang="fr-FR" sz="2000" dirty="0" smtClean="0">
                <a:solidFill>
                  <a:srgbClr val="0000FF"/>
                </a:solidFill>
              </a:rPr>
              <a:t> existent dès que les tangentes communes existent</a:t>
            </a:r>
            <a:endParaRPr lang="fr-FR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4190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516365"/>
            <a:ext cx="8686800" cy="1054100"/>
          </a:xfrm>
        </p:spPr>
        <p:txBody>
          <a:bodyPr>
            <a:normAutofit fontScale="90000"/>
          </a:bodyPr>
          <a:lstStyle/>
          <a:p>
            <a:r>
              <a:rPr lang="fr-FR" sz="2800" dirty="0" smtClean="0"/>
              <a:t>MANIPULATION DIRECTE ET Calcul formel</a:t>
            </a:r>
            <a:br>
              <a:rPr lang="fr-FR" sz="2800" dirty="0" smtClean="0"/>
            </a:br>
            <a:r>
              <a:rPr lang="fr-FR" sz="2800" dirty="0" smtClean="0"/>
              <a:t>les paraboles (4) – Cas t=0. Paraboles tangentes</a:t>
            </a:r>
            <a:endParaRPr lang="fr-FR" sz="2800" dirty="0"/>
          </a:p>
        </p:txBody>
      </p:sp>
      <p:sp>
        <p:nvSpPr>
          <p:cNvPr id="5" name="ZoneTexte 4"/>
          <p:cNvSpPr txBox="1"/>
          <p:nvPr/>
        </p:nvSpPr>
        <p:spPr>
          <a:xfrm>
            <a:off x="304800" y="1570465"/>
            <a:ext cx="4098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0000FF"/>
                </a:solidFill>
              </a:rPr>
              <a:t>t= a</a:t>
            </a:r>
            <a:r>
              <a:rPr lang="fr-FR" sz="2400" baseline="-25000" dirty="0" smtClean="0">
                <a:solidFill>
                  <a:srgbClr val="0000FF"/>
                </a:solidFill>
              </a:rPr>
              <a:t>1</a:t>
            </a:r>
            <a:r>
              <a:rPr lang="fr-FR" sz="2400" dirty="0" smtClean="0">
                <a:solidFill>
                  <a:srgbClr val="0000FF"/>
                </a:solidFill>
              </a:rPr>
              <a:t>a</a:t>
            </a:r>
            <a:r>
              <a:rPr lang="fr-FR" sz="2400" baseline="-25000" dirty="0" smtClean="0">
                <a:solidFill>
                  <a:srgbClr val="0000FF"/>
                </a:solidFill>
              </a:rPr>
              <a:t>2</a:t>
            </a:r>
            <a:r>
              <a:rPr lang="fr-FR" sz="2400" dirty="0" smtClean="0">
                <a:solidFill>
                  <a:srgbClr val="0000FF"/>
                </a:solidFill>
              </a:rPr>
              <a:t>[(b</a:t>
            </a:r>
            <a:r>
              <a:rPr lang="fr-FR" sz="2400" baseline="-25000" dirty="0" smtClean="0">
                <a:solidFill>
                  <a:srgbClr val="0000FF"/>
                </a:solidFill>
              </a:rPr>
              <a:t>2</a:t>
            </a:r>
            <a:r>
              <a:rPr lang="fr-FR" sz="2400" dirty="0" smtClean="0">
                <a:solidFill>
                  <a:srgbClr val="0000FF"/>
                </a:solidFill>
              </a:rPr>
              <a:t>-b</a:t>
            </a:r>
            <a:r>
              <a:rPr lang="fr-FR" sz="2400" baseline="-25000" dirty="0" smtClean="0">
                <a:solidFill>
                  <a:srgbClr val="0000FF"/>
                </a:solidFill>
              </a:rPr>
              <a:t>1</a:t>
            </a:r>
            <a:r>
              <a:rPr lang="fr-FR" sz="2400" dirty="0" smtClean="0">
                <a:solidFill>
                  <a:srgbClr val="0000FF"/>
                </a:solidFill>
              </a:rPr>
              <a:t>)</a:t>
            </a:r>
            <a:r>
              <a:rPr lang="fr-FR" sz="2400" baseline="30000" dirty="0" smtClean="0">
                <a:solidFill>
                  <a:srgbClr val="0000FF"/>
                </a:solidFill>
              </a:rPr>
              <a:t>2</a:t>
            </a:r>
            <a:r>
              <a:rPr lang="fr-FR" sz="2400" dirty="0" smtClean="0">
                <a:solidFill>
                  <a:srgbClr val="0000FF"/>
                </a:solidFill>
              </a:rPr>
              <a:t>-4(a</a:t>
            </a:r>
            <a:r>
              <a:rPr lang="fr-FR" sz="2400" baseline="-25000" dirty="0" smtClean="0">
                <a:solidFill>
                  <a:srgbClr val="0000FF"/>
                </a:solidFill>
              </a:rPr>
              <a:t>2</a:t>
            </a:r>
            <a:r>
              <a:rPr lang="fr-FR" sz="2400" dirty="0" smtClean="0">
                <a:solidFill>
                  <a:srgbClr val="0000FF"/>
                </a:solidFill>
              </a:rPr>
              <a:t>-a</a:t>
            </a:r>
            <a:r>
              <a:rPr lang="fr-FR" sz="2400" baseline="-25000" dirty="0" smtClean="0">
                <a:solidFill>
                  <a:srgbClr val="0000FF"/>
                </a:solidFill>
              </a:rPr>
              <a:t>1</a:t>
            </a:r>
            <a:r>
              <a:rPr lang="fr-FR" sz="2400" dirty="0" smtClean="0">
                <a:solidFill>
                  <a:srgbClr val="0000FF"/>
                </a:solidFill>
              </a:rPr>
              <a:t>)(c</a:t>
            </a:r>
            <a:r>
              <a:rPr lang="fr-FR" sz="2400" baseline="-25000" dirty="0" smtClean="0">
                <a:solidFill>
                  <a:srgbClr val="0000FF"/>
                </a:solidFill>
              </a:rPr>
              <a:t>2</a:t>
            </a:r>
            <a:r>
              <a:rPr lang="fr-FR" sz="2400" dirty="0" smtClean="0">
                <a:solidFill>
                  <a:srgbClr val="0000FF"/>
                </a:solidFill>
              </a:rPr>
              <a:t>-c</a:t>
            </a:r>
            <a:r>
              <a:rPr lang="fr-FR" sz="2400" baseline="-25000" dirty="0" smtClean="0">
                <a:solidFill>
                  <a:srgbClr val="0000FF"/>
                </a:solidFill>
              </a:rPr>
              <a:t>1</a:t>
            </a:r>
            <a:r>
              <a:rPr lang="fr-FR" sz="2400" dirty="0" smtClean="0">
                <a:solidFill>
                  <a:srgbClr val="0000FF"/>
                </a:solidFill>
              </a:rPr>
              <a:t>)]</a:t>
            </a:r>
            <a:endParaRPr lang="fr-FR" sz="2400" dirty="0">
              <a:solidFill>
                <a:srgbClr val="0000FF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88893" y="2179768"/>
            <a:ext cx="7871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0000FF"/>
                </a:solidFill>
              </a:rPr>
              <a:t>t=0 et a</a:t>
            </a:r>
            <a:r>
              <a:rPr lang="fr-FR" sz="2000" baseline="-25000" dirty="0" smtClean="0">
                <a:solidFill>
                  <a:srgbClr val="0000FF"/>
                </a:solidFill>
              </a:rPr>
              <a:t>1</a:t>
            </a:r>
            <a:r>
              <a:rPr lang="fr-FR" sz="2000" dirty="0" smtClean="0">
                <a:solidFill>
                  <a:srgbClr val="0000FF"/>
                </a:solidFill>
              </a:rPr>
              <a:t>a</a:t>
            </a:r>
            <a:r>
              <a:rPr lang="fr-FR" sz="2000" baseline="-25000" dirty="0" smtClean="0">
                <a:solidFill>
                  <a:srgbClr val="0000FF"/>
                </a:solidFill>
              </a:rPr>
              <a:t>2</a:t>
            </a:r>
            <a:r>
              <a:rPr lang="fr-FR" sz="2000" dirty="0" smtClean="0">
                <a:solidFill>
                  <a:srgbClr val="0000FF"/>
                </a:solidFill>
              </a:rPr>
              <a:t> ≠0 est équivalent à ce que les paraboles soient tangentes </a:t>
            </a:r>
            <a:endParaRPr lang="fr-FR" sz="2000" dirty="0">
              <a:solidFill>
                <a:srgbClr val="0000FF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88893" y="2870729"/>
            <a:ext cx="787192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800000"/>
                </a:solidFill>
              </a:rPr>
              <a:t>Version scolaire (manipulation de curseurs)</a:t>
            </a:r>
            <a:r>
              <a:rPr lang="fr-FR" sz="2000" dirty="0" smtClean="0">
                <a:solidFill>
                  <a:srgbClr val="800000"/>
                </a:solidFill>
              </a:rPr>
              <a:t> : avec des curseurs c2 est calculé à partir des 5 autres coefficients, immédiat à faire, travail intéressant sur ∆.</a:t>
            </a:r>
          </a:p>
          <a:p>
            <a:endParaRPr lang="fr-FR" sz="2000" dirty="0" smtClean="0">
              <a:solidFill>
                <a:srgbClr val="0000FF"/>
              </a:solidFill>
            </a:endParaRPr>
          </a:p>
          <a:p>
            <a:r>
              <a:rPr lang="fr-FR" sz="2000" b="1" dirty="0" smtClean="0">
                <a:solidFill>
                  <a:srgbClr val="0000FF"/>
                </a:solidFill>
              </a:rPr>
              <a:t>Version avec manipulation directe sur les points</a:t>
            </a:r>
            <a:r>
              <a:rPr lang="fr-FR" sz="2000" dirty="0" smtClean="0">
                <a:solidFill>
                  <a:srgbClr val="0000FF"/>
                </a:solidFill>
              </a:rPr>
              <a:t>. Il est facile de trouver le point de contact des deux paraboles (racine double) en fonction des coefficients.</a:t>
            </a:r>
          </a:p>
          <a:p>
            <a:r>
              <a:rPr lang="fr-FR" sz="2000" dirty="0" smtClean="0">
                <a:solidFill>
                  <a:srgbClr val="0000FF"/>
                </a:solidFill>
              </a:rPr>
              <a:t>Donc on cherche les coefficients sachant que ce point est sur les deux paraboles.</a:t>
            </a:r>
            <a:endParaRPr lang="fr-FR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4190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516365"/>
            <a:ext cx="8686800" cy="1054100"/>
          </a:xfrm>
        </p:spPr>
        <p:txBody>
          <a:bodyPr>
            <a:normAutofit fontScale="90000"/>
          </a:bodyPr>
          <a:lstStyle/>
          <a:p>
            <a:r>
              <a:rPr lang="fr-FR" sz="2800" dirty="0" smtClean="0"/>
              <a:t>MANIPULATION DIRECTE ET Calcul formel</a:t>
            </a:r>
            <a:br>
              <a:rPr lang="fr-FR" sz="2800" dirty="0" smtClean="0"/>
            </a:br>
            <a:r>
              <a:rPr lang="fr-FR" sz="2800" dirty="0" smtClean="0"/>
              <a:t>les paraboles (4) – Cas t=0. Paraboles tangentes</a:t>
            </a:r>
            <a:endParaRPr lang="fr-FR" sz="2800" dirty="0"/>
          </a:p>
        </p:txBody>
      </p:sp>
      <p:sp>
        <p:nvSpPr>
          <p:cNvPr id="7" name="Rectangle 6"/>
          <p:cNvSpPr/>
          <p:nvPr/>
        </p:nvSpPr>
        <p:spPr>
          <a:xfrm>
            <a:off x="304801" y="1570465"/>
            <a:ext cx="66325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00FF"/>
                </a:solidFill>
              </a:rPr>
              <a:t>Version avec manipulation directe sur les points</a:t>
            </a:r>
            <a:r>
              <a:rPr lang="fr-FR" sz="2400" dirty="0" smtClean="0">
                <a:solidFill>
                  <a:srgbClr val="0000FF"/>
                </a:solidFill>
              </a:rPr>
              <a:t>.</a:t>
            </a:r>
          </a:p>
          <a:p>
            <a:endParaRPr lang="fr-FR" sz="2400" dirty="0" smtClean="0">
              <a:solidFill>
                <a:srgbClr val="0000FF"/>
              </a:solidFill>
            </a:endParaRPr>
          </a:p>
          <a:p>
            <a:pPr>
              <a:buFontTx/>
              <a:buChar char="-"/>
            </a:pPr>
            <a:r>
              <a:rPr lang="fr-FR" sz="2000" dirty="0" smtClean="0">
                <a:solidFill>
                  <a:srgbClr val="800000"/>
                </a:solidFill>
              </a:rPr>
              <a:t>-  Le calcul avec </a:t>
            </a:r>
            <a:r>
              <a:rPr lang="fr-FR" sz="2000" dirty="0" err="1" smtClean="0">
                <a:solidFill>
                  <a:srgbClr val="800000"/>
                </a:solidFill>
              </a:rPr>
              <a:t>wxMaxima</a:t>
            </a:r>
            <a:endParaRPr lang="fr-FR" sz="2000" dirty="0" smtClean="0">
              <a:solidFill>
                <a:srgbClr val="800000"/>
              </a:solidFill>
            </a:endParaRPr>
          </a:p>
          <a:p>
            <a:pPr>
              <a:buFontTx/>
              <a:buChar char="-"/>
            </a:pPr>
            <a:r>
              <a:rPr lang="fr-FR" sz="2000" dirty="0" smtClean="0">
                <a:solidFill>
                  <a:srgbClr val="800000"/>
                </a:solidFill>
              </a:rPr>
              <a:t>-  Deux types de radicaux qui se factorisent</a:t>
            </a:r>
          </a:p>
          <a:p>
            <a:pPr>
              <a:buFontTx/>
              <a:buChar char="-"/>
            </a:pPr>
            <a:r>
              <a:rPr lang="fr-FR" sz="2000" dirty="0" smtClean="0">
                <a:solidFill>
                  <a:srgbClr val="800000"/>
                </a:solidFill>
              </a:rPr>
              <a:t>-  Version simplifiée du calcul</a:t>
            </a:r>
          </a:p>
          <a:p>
            <a:pPr>
              <a:buFontTx/>
              <a:buChar char="-"/>
            </a:pPr>
            <a:r>
              <a:rPr lang="fr-FR" sz="2000" dirty="0" smtClean="0">
                <a:solidFill>
                  <a:srgbClr val="800000"/>
                </a:solidFill>
              </a:rPr>
              <a:t>- La figure </a:t>
            </a:r>
            <a:r>
              <a:rPr lang="fr-FR" sz="2000" dirty="0" err="1" smtClean="0">
                <a:solidFill>
                  <a:srgbClr val="800000"/>
                </a:solidFill>
              </a:rPr>
              <a:t>DGPad</a:t>
            </a:r>
            <a:r>
              <a:rPr lang="fr-FR" sz="2000" dirty="0" smtClean="0">
                <a:solidFill>
                  <a:srgbClr val="800000"/>
                </a:solidFill>
              </a:rPr>
              <a:t> finale</a:t>
            </a:r>
            <a:endParaRPr lang="fr-FR" sz="2000" dirty="0">
              <a:solidFill>
                <a:srgbClr val="80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04801" y="3927242"/>
            <a:ext cx="85216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000090"/>
                </a:solidFill>
              </a:rPr>
              <a:t>Quelles leçons tirer de cette exploration des tangentes à deux paraboles :</a:t>
            </a:r>
          </a:p>
          <a:p>
            <a:endParaRPr lang="fr-FR" sz="2000" dirty="0" smtClean="0">
              <a:solidFill>
                <a:srgbClr val="000090"/>
              </a:solidFill>
            </a:endParaRPr>
          </a:p>
          <a:p>
            <a:r>
              <a:rPr lang="fr-FR" sz="2000" dirty="0" smtClean="0">
                <a:solidFill>
                  <a:srgbClr val="000090"/>
                </a:solidFill>
              </a:rPr>
              <a:t>• Une nécessaire distanciation vis à vis de ce que produit le calcul formel</a:t>
            </a:r>
          </a:p>
          <a:p>
            <a:r>
              <a:rPr lang="fr-FR" sz="2000" dirty="0" smtClean="0">
                <a:solidFill>
                  <a:srgbClr val="000090"/>
                </a:solidFill>
              </a:rPr>
              <a:t>• Le support géométrique comme mise en œuvre dynamique de ce qui est travaillé.</a:t>
            </a:r>
          </a:p>
          <a:p>
            <a:r>
              <a:rPr lang="fr-FR" sz="2000" dirty="0" smtClean="0">
                <a:solidFill>
                  <a:srgbClr val="000090"/>
                </a:solidFill>
              </a:rPr>
              <a:t>• La complexité très différente de la situation selon l’environnement choisi :  travailler sur des manipulations de nombres (curseurs) ou de points.</a:t>
            </a:r>
            <a:endParaRPr lang="fr-FR" sz="20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4190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1000" y="787400"/>
            <a:ext cx="8458200" cy="1222375"/>
          </a:xfrm>
        </p:spPr>
        <p:txBody>
          <a:bodyPr/>
          <a:lstStyle/>
          <a:p>
            <a:pPr algn="ctr"/>
            <a:r>
              <a:rPr lang="fr-FR" dirty="0" err="1" smtClean="0"/>
              <a:t>DGPad</a:t>
            </a:r>
            <a:r>
              <a:rPr lang="fr-FR" dirty="0" smtClean="0"/>
              <a:t> : la géométrie dynamique </a:t>
            </a:r>
            <a:br>
              <a:rPr lang="fr-FR" dirty="0" smtClean="0"/>
            </a:br>
            <a:r>
              <a:rPr lang="fr-FR" dirty="0" smtClean="0"/>
              <a:t>à l’ère du </a:t>
            </a:r>
            <a:r>
              <a:rPr lang="fr-FR" dirty="0" err="1" smtClean="0"/>
              <a:t>NUMéRIQUE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81000" y="2692400"/>
            <a:ext cx="7315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fr-FR" sz="2400" dirty="0" smtClean="0">
                <a:solidFill>
                  <a:srgbClr val="0000FF"/>
                </a:solidFill>
              </a:rPr>
              <a:t>Relecture de l’évolution des programmes</a:t>
            </a:r>
          </a:p>
          <a:p>
            <a:pPr marL="342900" indent="-342900">
              <a:buAutoNum type="alphaLcParenR"/>
            </a:pPr>
            <a:r>
              <a:rPr lang="fr-FR" sz="2400" dirty="0" smtClean="0"/>
              <a:t>Quelle mutation pour une géométrie 2.0 ?</a:t>
            </a:r>
          </a:p>
          <a:p>
            <a:pPr marL="342900" indent="-342900">
              <a:buAutoNum type="alphaLcParenR"/>
            </a:pPr>
            <a:r>
              <a:rPr lang="fr-FR" sz="2400" dirty="0" smtClean="0"/>
              <a:t>Manipulation directe et calcul formel – un exemple de lycée</a:t>
            </a:r>
          </a:p>
          <a:p>
            <a:pPr marL="342900" indent="-342900">
              <a:buAutoNum type="alphaLcParenR"/>
            </a:pPr>
            <a:r>
              <a:rPr lang="fr-FR" sz="2400" dirty="0" smtClean="0"/>
              <a:t>Exemple de la programmation des expressions dans </a:t>
            </a:r>
            <a:r>
              <a:rPr lang="fr-FR" sz="2400" dirty="0" err="1" smtClean="0"/>
              <a:t>DGPad</a:t>
            </a:r>
            <a:r>
              <a:rPr lang="fr-FR" sz="2400" dirty="0" smtClean="0"/>
              <a:t>.</a:t>
            </a:r>
            <a:endParaRPr lang="fr-FR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1000" y="787400"/>
            <a:ext cx="8458200" cy="1222375"/>
          </a:xfrm>
        </p:spPr>
        <p:txBody>
          <a:bodyPr/>
          <a:lstStyle/>
          <a:p>
            <a:pPr algn="ctr"/>
            <a:r>
              <a:rPr lang="fr-FR" dirty="0" err="1" smtClean="0"/>
              <a:t>DGPad</a:t>
            </a:r>
            <a:r>
              <a:rPr lang="fr-FR" dirty="0" smtClean="0"/>
              <a:t> : la géométrie dynamique </a:t>
            </a:r>
            <a:br>
              <a:rPr lang="fr-FR" dirty="0" smtClean="0"/>
            </a:br>
            <a:r>
              <a:rPr lang="fr-FR" dirty="0" smtClean="0"/>
              <a:t>à l’ère du Numérique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81000" y="2692400"/>
            <a:ext cx="7315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fr-FR" sz="2400" dirty="0" smtClean="0"/>
              <a:t>Relecture de l’évolution des programmes</a:t>
            </a:r>
          </a:p>
          <a:p>
            <a:pPr marL="342900" indent="-342900">
              <a:buAutoNum type="alphaLcParenR"/>
            </a:pPr>
            <a:r>
              <a:rPr lang="fr-FR" sz="2400" dirty="0" smtClean="0"/>
              <a:t>Quelle mutation pour une géométrie 2.0 ?</a:t>
            </a:r>
          </a:p>
          <a:p>
            <a:pPr marL="342900" indent="-342900">
              <a:buAutoNum type="alphaLcParenR"/>
            </a:pPr>
            <a:r>
              <a:rPr lang="fr-FR" sz="2400" dirty="0" smtClean="0"/>
              <a:t>Manipulation directe et calcul formel – un exemple de lycée</a:t>
            </a:r>
          </a:p>
          <a:p>
            <a:pPr marL="342900" indent="-342900">
              <a:buAutoNum type="alphaLcParenR"/>
            </a:pPr>
            <a:r>
              <a:rPr lang="fr-FR" sz="2400" dirty="0" smtClean="0">
                <a:solidFill>
                  <a:srgbClr val="0000FF"/>
                </a:solidFill>
              </a:rPr>
              <a:t>Exemple de la programmation des expressions dans </a:t>
            </a:r>
            <a:r>
              <a:rPr lang="fr-FR" sz="2400" dirty="0" err="1" smtClean="0">
                <a:solidFill>
                  <a:srgbClr val="0000FF"/>
                </a:solidFill>
              </a:rPr>
              <a:t>DGPad</a:t>
            </a:r>
            <a:r>
              <a:rPr lang="fr-FR" sz="2400" dirty="0" smtClean="0">
                <a:solidFill>
                  <a:srgbClr val="0000FF"/>
                </a:solidFill>
              </a:rPr>
              <a:t>.</a:t>
            </a:r>
            <a:endParaRPr lang="fr-FR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516365"/>
            <a:ext cx="8686800" cy="10541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DGPAD – PROGRAMMATION DES EXPRESSIONS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>LES EXPRESSIONS – la </a:t>
            </a:r>
            <a:r>
              <a:rPr lang="fr-FR" sz="2800" dirty="0" err="1" smtClean="0"/>
              <a:t>PROgrammation</a:t>
            </a:r>
            <a:endParaRPr lang="fr-FR" sz="2800" dirty="0"/>
          </a:p>
        </p:txBody>
      </p:sp>
      <p:sp>
        <p:nvSpPr>
          <p:cNvPr id="7" name="Rectangle 6"/>
          <p:cNvSpPr/>
          <p:nvPr/>
        </p:nvSpPr>
        <p:spPr>
          <a:xfrm>
            <a:off x="304800" y="1758601"/>
            <a:ext cx="8686799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fr-FR" sz="2400" b="1" dirty="0" smtClean="0">
                <a:solidFill>
                  <a:schemeClr val="accent2"/>
                </a:solidFill>
              </a:rPr>
              <a:t>Expressions et points.</a:t>
            </a:r>
          </a:p>
          <a:p>
            <a:pPr marL="914400" lvl="1" indent="-457200">
              <a:buFont typeface="Arial"/>
              <a:buChar char="•"/>
            </a:pPr>
            <a:r>
              <a:rPr lang="fr-FR" sz="2000" b="1" dirty="0" smtClean="0">
                <a:solidFill>
                  <a:srgbClr val="008000"/>
                </a:solidFill>
              </a:rPr>
              <a:t>Géométrie analytique en 3D</a:t>
            </a:r>
          </a:p>
          <a:p>
            <a:pPr marL="914400" lvl="1" indent="-457200">
              <a:buFont typeface="Arial"/>
              <a:buChar char="•"/>
            </a:pPr>
            <a:r>
              <a:rPr lang="fr-FR" sz="2000" b="1" dirty="0" smtClean="0">
                <a:solidFill>
                  <a:srgbClr val="008000"/>
                </a:solidFill>
              </a:rPr>
              <a:t>Points booléens</a:t>
            </a:r>
          </a:p>
          <a:p>
            <a:pPr marL="914400" lvl="1" indent="-457200">
              <a:buFont typeface="Arial"/>
              <a:buChar char="•"/>
            </a:pPr>
            <a:r>
              <a:rPr lang="fr-FR" sz="2000" b="1" dirty="0" smtClean="0">
                <a:solidFill>
                  <a:srgbClr val="008000"/>
                </a:solidFill>
              </a:rPr>
              <a:t>Nombres complexes</a:t>
            </a:r>
            <a:endParaRPr lang="fr-FR" sz="2000" b="1" dirty="0" smtClean="0">
              <a:solidFill>
                <a:srgbClr val="008000"/>
              </a:solidFill>
            </a:endParaRPr>
          </a:p>
          <a:p>
            <a:pPr marL="457200" indent="-457200">
              <a:buAutoNum type="arabicPeriod"/>
            </a:pPr>
            <a:r>
              <a:rPr lang="fr-FR" sz="2400" b="1" dirty="0" smtClean="0">
                <a:solidFill>
                  <a:schemeClr val="accent2"/>
                </a:solidFill>
              </a:rPr>
              <a:t>Expressions et fonctions</a:t>
            </a:r>
          </a:p>
          <a:p>
            <a:pPr marL="914400" lvl="1" indent="-457200">
              <a:buFont typeface="Arial"/>
              <a:buChar char="•"/>
            </a:pPr>
            <a:r>
              <a:rPr lang="fr-FR" sz="2000" b="1" dirty="0" smtClean="0">
                <a:solidFill>
                  <a:srgbClr val="008000"/>
                </a:solidFill>
              </a:rPr>
              <a:t>Courbes paramétrées</a:t>
            </a:r>
          </a:p>
          <a:p>
            <a:pPr marL="914400" lvl="1" indent="-457200">
              <a:buFont typeface="Arial"/>
              <a:buChar char="•"/>
            </a:pPr>
            <a:r>
              <a:rPr lang="fr-FR" sz="2000" b="1" dirty="0" smtClean="0">
                <a:solidFill>
                  <a:srgbClr val="008000"/>
                </a:solidFill>
              </a:rPr>
              <a:t>Listes t fonctions</a:t>
            </a:r>
            <a:endParaRPr lang="fr-FR" sz="2000" b="1" dirty="0" smtClean="0">
              <a:solidFill>
                <a:srgbClr val="008000"/>
              </a:solidFill>
            </a:endParaRPr>
          </a:p>
          <a:p>
            <a:pPr marL="457200" indent="-457200">
              <a:buAutoNum type="arabicPeriod"/>
            </a:pPr>
            <a:r>
              <a:rPr lang="fr-FR" sz="2400" b="1" dirty="0" smtClean="0">
                <a:solidFill>
                  <a:schemeClr val="accent2"/>
                </a:solidFill>
              </a:rPr>
              <a:t>Expressions et programmation</a:t>
            </a:r>
          </a:p>
          <a:p>
            <a:pPr marL="914400" lvl="1" indent="-457200">
              <a:buFont typeface="Arial"/>
              <a:buChar char="•"/>
            </a:pPr>
            <a:r>
              <a:rPr lang="fr-FR" sz="2000" b="1" dirty="0" smtClean="0">
                <a:solidFill>
                  <a:srgbClr val="008000"/>
                </a:solidFill>
              </a:rPr>
              <a:t>Boucles simples – La question du double appel</a:t>
            </a:r>
            <a:endParaRPr lang="fr-FR" sz="2000" dirty="0" smtClean="0">
              <a:solidFill>
                <a:srgbClr val="008000"/>
              </a:solidFill>
            </a:endParaRPr>
          </a:p>
          <a:p>
            <a:pPr marL="914400" lvl="1" indent="-457200">
              <a:buFont typeface="Arial"/>
              <a:buChar char="•"/>
            </a:pPr>
            <a:r>
              <a:rPr lang="fr-FR" sz="2000" dirty="0" smtClean="0">
                <a:solidFill>
                  <a:srgbClr val="008000"/>
                </a:solidFill>
              </a:rPr>
              <a:t>Exemple de la dichotomie</a:t>
            </a:r>
          </a:p>
          <a:p>
            <a:pPr marL="914400" lvl="1" indent="-457200">
              <a:buFont typeface="Arial"/>
              <a:buChar char="•"/>
            </a:pPr>
            <a:r>
              <a:rPr lang="fr-FR" sz="2000" dirty="0" smtClean="0">
                <a:solidFill>
                  <a:srgbClr val="008000"/>
                </a:solidFill>
              </a:rPr>
              <a:t>Production de listes de points</a:t>
            </a:r>
          </a:p>
          <a:p>
            <a:pPr marL="1371600" lvl="2" indent="-457200">
              <a:buFont typeface="Wingdings" charset="2"/>
              <a:buChar char="ü"/>
            </a:pPr>
            <a:r>
              <a:rPr lang="fr-FR" dirty="0" smtClean="0">
                <a:solidFill>
                  <a:srgbClr val="000090"/>
                </a:solidFill>
              </a:rPr>
              <a:t>Simple (Tournesol)</a:t>
            </a:r>
          </a:p>
          <a:p>
            <a:pPr marL="1371600" lvl="2" indent="-457200">
              <a:buFont typeface="Wingdings" charset="2"/>
              <a:buChar char="ü"/>
            </a:pPr>
            <a:r>
              <a:rPr lang="fr-FR" dirty="0" smtClean="0">
                <a:solidFill>
                  <a:srgbClr val="000090"/>
                </a:solidFill>
              </a:rPr>
              <a:t>Système dynamique en manipulation directe (</a:t>
            </a:r>
            <a:r>
              <a:rPr lang="fr-FR" dirty="0" err="1" smtClean="0">
                <a:solidFill>
                  <a:srgbClr val="000090"/>
                </a:solidFill>
              </a:rPr>
              <a:t>GingerBread</a:t>
            </a:r>
            <a:r>
              <a:rPr lang="fr-FR" dirty="0" smtClean="0">
                <a:solidFill>
                  <a:srgbClr val="000090"/>
                </a:solidFill>
              </a:rPr>
              <a:t> Man)</a:t>
            </a:r>
          </a:p>
          <a:p>
            <a:pPr marL="1371600" lvl="2" indent="-457200">
              <a:buFont typeface="Wingdings" charset="2"/>
              <a:buChar char="ü"/>
            </a:pPr>
            <a:r>
              <a:rPr lang="fr-FR" dirty="0" smtClean="0">
                <a:solidFill>
                  <a:srgbClr val="000090"/>
                </a:solidFill>
              </a:rPr>
              <a:t>AFC (Attracteur d’une famille </a:t>
            </a:r>
            <a:r>
              <a:rPr lang="fr-FR" dirty="0" smtClean="0">
                <a:solidFill>
                  <a:srgbClr val="000090"/>
                </a:solidFill>
              </a:rPr>
              <a:t>c</a:t>
            </a:r>
            <a:r>
              <a:rPr lang="fr-FR" dirty="0" smtClean="0">
                <a:solidFill>
                  <a:srgbClr val="000090"/>
                </a:solidFill>
              </a:rPr>
              <a:t>ontractante - Sierpinsky)</a:t>
            </a:r>
            <a:endParaRPr lang="fr-FR" dirty="0" smtClean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4190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2"/>
          <p:cNvSpPr txBox="1">
            <a:spLocks/>
          </p:cNvSpPr>
          <p:nvPr/>
        </p:nvSpPr>
        <p:spPr bwMode="auto">
          <a:xfrm>
            <a:off x="304800" y="3844925"/>
            <a:ext cx="85947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>
              <a:spcBef>
                <a:spcPct val="20000"/>
              </a:spcBef>
              <a:buClr>
                <a:schemeClr val="accent1"/>
              </a:buClr>
              <a:buSzPct val="70000"/>
              <a:buFont typeface="Wingdings 2" charset="2"/>
              <a:buNone/>
              <a:defRPr/>
            </a:pPr>
            <a:endParaRPr lang="fr-FR" sz="32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7897" name="ZoneTexte 10"/>
          <p:cNvSpPr txBox="1">
            <a:spLocks noChangeArrowheads="1"/>
          </p:cNvSpPr>
          <p:nvPr/>
        </p:nvSpPr>
        <p:spPr bwMode="auto">
          <a:xfrm>
            <a:off x="447675" y="1938338"/>
            <a:ext cx="3641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2000">
                <a:solidFill>
                  <a:srgbClr val="0000FF"/>
                </a:solidFill>
              </a:rPr>
              <a:t>La suite (u</a:t>
            </a:r>
            <a:r>
              <a:rPr lang="fr-FR" sz="2000" baseline="-25000">
                <a:solidFill>
                  <a:srgbClr val="0000FF"/>
                </a:solidFill>
              </a:rPr>
              <a:t>n</a:t>
            </a:r>
            <a:r>
              <a:rPr lang="fr-FR" sz="2000">
                <a:solidFill>
                  <a:srgbClr val="0000FF"/>
                </a:solidFill>
              </a:rPr>
              <a:t>) converge vers λ et admet un DA la forme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4579938" y="1938338"/>
          <a:ext cx="4314825" cy="676275"/>
        </p:xfrm>
        <a:graphic>
          <a:graphicData uri="http://schemas.openxmlformats.org/presentationml/2006/ole">
            <p:oleObj spid="_x0000_s36866" name="Equation" r:id="rId3" imgW="2755900" imgH="431800" progId="Equation.DSMT4">
              <p:embed/>
            </p:oleObj>
          </a:graphicData>
        </a:graphic>
      </p:graphicFrame>
      <p:sp>
        <p:nvSpPr>
          <p:cNvPr id="37898" name="ZoneTexte 10"/>
          <p:cNvSpPr txBox="1">
            <a:spLocks noChangeArrowheads="1"/>
          </p:cNvSpPr>
          <p:nvPr/>
        </p:nvSpPr>
        <p:spPr bwMode="auto">
          <a:xfrm>
            <a:off x="447675" y="3219450"/>
            <a:ext cx="2371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2000">
                <a:solidFill>
                  <a:srgbClr val="0000FF"/>
                </a:solidFill>
              </a:rPr>
              <a:t>Alors la suite (v</a:t>
            </a:r>
            <a:r>
              <a:rPr lang="fr-FR" sz="2000" baseline="-25000">
                <a:solidFill>
                  <a:srgbClr val="0000FF"/>
                </a:solidFill>
              </a:rPr>
              <a:t>n</a:t>
            </a:r>
            <a:r>
              <a:rPr lang="fr-FR" sz="2000">
                <a:solidFill>
                  <a:srgbClr val="0000FF"/>
                </a:solidFill>
              </a:rPr>
              <a:t>) converge vers λ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086100" y="3219450"/>
          <a:ext cx="2006600" cy="849313"/>
        </p:xfrm>
        <a:graphic>
          <a:graphicData uri="http://schemas.openxmlformats.org/presentationml/2006/ole">
            <p:oleObj spid="_x0000_s36867" name="Equation" r:id="rId4" imgW="990600" imgH="419100" progId="Equation.DSMT4">
              <p:embed/>
            </p:oleObj>
          </a:graphicData>
        </a:graphic>
      </p:graphicFrame>
      <p:sp>
        <p:nvSpPr>
          <p:cNvPr id="37899" name="ZoneTexte 10"/>
          <p:cNvSpPr txBox="1">
            <a:spLocks noChangeArrowheads="1"/>
          </p:cNvSpPr>
          <p:nvPr/>
        </p:nvSpPr>
        <p:spPr bwMode="auto">
          <a:xfrm>
            <a:off x="5287963" y="3444875"/>
            <a:ext cx="1774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2000">
                <a:solidFill>
                  <a:srgbClr val="0000FF"/>
                </a:solidFill>
              </a:rPr>
              <a:t>Et de plus : </a:t>
            </a:r>
          </a:p>
        </p:txBody>
      </p:sp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7062788" y="3300413"/>
          <a:ext cx="1831975" cy="768350"/>
        </p:xfrm>
        <a:graphic>
          <a:graphicData uri="http://schemas.openxmlformats.org/presentationml/2006/ole">
            <p:oleObj spid="_x0000_s36868" name="Equation" r:id="rId5" imgW="1028700" imgH="431800" progId="Equation.DSMT4">
              <p:embed/>
            </p:oleObj>
          </a:graphicData>
        </a:graphic>
      </p:graphicFrame>
      <p:sp>
        <p:nvSpPr>
          <p:cNvPr id="37900" name="ZoneTexte 10"/>
          <p:cNvSpPr txBox="1">
            <a:spLocks noChangeArrowheads="1"/>
          </p:cNvSpPr>
          <p:nvPr/>
        </p:nvSpPr>
        <p:spPr bwMode="auto">
          <a:xfrm>
            <a:off x="820738" y="4264025"/>
            <a:ext cx="5864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2000">
                <a:solidFill>
                  <a:srgbClr val="0000FF"/>
                </a:solidFill>
              </a:rPr>
              <a:t>Nécessite de connaître α mais pas a.</a:t>
            </a:r>
          </a:p>
        </p:txBody>
      </p:sp>
      <p:sp>
        <p:nvSpPr>
          <p:cNvPr id="37901" name="ZoneTexte 10"/>
          <p:cNvSpPr txBox="1">
            <a:spLocks noChangeArrowheads="1"/>
          </p:cNvSpPr>
          <p:nvPr/>
        </p:nvSpPr>
        <p:spPr bwMode="auto">
          <a:xfrm>
            <a:off x="447675" y="5022850"/>
            <a:ext cx="29686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2000" dirty="0" smtClean="0">
                <a:solidFill>
                  <a:srgbClr val="0000FF"/>
                </a:solidFill>
              </a:rPr>
              <a:t>Traitement avec </a:t>
            </a:r>
            <a:r>
              <a:rPr lang="fr-FR" sz="2000" dirty="0" err="1" smtClean="0">
                <a:solidFill>
                  <a:srgbClr val="0000FF"/>
                </a:solidFill>
              </a:rPr>
              <a:t>DGPad</a:t>
            </a:r>
            <a:endParaRPr lang="fr-FR" sz="2000" dirty="0" smtClean="0">
              <a:solidFill>
                <a:srgbClr val="0000FF"/>
              </a:solidFill>
            </a:endParaRPr>
          </a:p>
          <a:p>
            <a:r>
              <a:rPr lang="fr-FR" sz="2000" dirty="0" smtClean="0">
                <a:solidFill>
                  <a:srgbClr val="0000FF"/>
                </a:solidFill>
              </a:rPr>
              <a:t>Exemple de </a:t>
            </a:r>
            <a:r>
              <a:rPr lang="fr-FR" sz="2000" dirty="0">
                <a:solidFill>
                  <a:srgbClr val="0000FF"/>
                </a:solidFill>
              </a:rPr>
              <a:t>la somme : </a:t>
            </a:r>
          </a:p>
        </p:txBody>
      </p:sp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3671888" y="4764088"/>
          <a:ext cx="1477962" cy="950912"/>
        </p:xfrm>
        <a:graphic>
          <a:graphicData uri="http://schemas.openxmlformats.org/presentationml/2006/ole">
            <p:oleObj spid="_x0000_s36869" name="Equation" r:id="rId6" imgW="711200" imgH="457200" progId="Equation.DSMT4">
              <p:embed/>
            </p:oleObj>
          </a:graphicData>
        </a:graphic>
      </p:graphicFrame>
      <p:sp>
        <p:nvSpPr>
          <p:cNvPr id="37902" name="ZoneTexte 10"/>
          <p:cNvSpPr txBox="1">
            <a:spLocks noChangeArrowheads="1"/>
          </p:cNvSpPr>
          <p:nvPr/>
        </p:nvSpPr>
        <p:spPr bwMode="auto">
          <a:xfrm>
            <a:off x="447675" y="5975350"/>
            <a:ext cx="2968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2000">
                <a:solidFill>
                  <a:srgbClr val="0000FF"/>
                </a:solidFill>
              </a:rPr>
              <a:t>On suppose que (u</a:t>
            </a:r>
            <a:r>
              <a:rPr lang="fr-FR" sz="2000" baseline="-25000">
                <a:solidFill>
                  <a:srgbClr val="0000FF"/>
                </a:solidFill>
              </a:rPr>
              <a:t>n</a:t>
            </a:r>
            <a:r>
              <a:rPr lang="fr-FR" sz="2000">
                <a:solidFill>
                  <a:srgbClr val="0000FF"/>
                </a:solidFill>
              </a:rPr>
              <a:t>) a un DA du type </a:t>
            </a:r>
          </a:p>
        </p:txBody>
      </p:sp>
      <p:sp>
        <p:nvSpPr>
          <p:cNvPr id="37903" name="ZoneTexte 10"/>
          <p:cNvSpPr txBox="1">
            <a:spLocks noChangeArrowheads="1"/>
          </p:cNvSpPr>
          <p:nvPr/>
        </p:nvSpPr>
        <p:spPr bwMode="auto">
          <a:xfrm>
            <a:off x="5578475" y="5022850"/>
            <a:ext cx="2968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2000">
                <a:solidFill>
                  <a:srgbClr val="0000FF"/>
                </a:solidFill>
              </a:rPr>
              <a:t>En itérant le procédé</a:t>
            </a:r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3833813" y="5975350"/>
          <a:ext cx="3490912" cy="687388"/>
        </p:xfrm>
        <a:graphic>
          <a:graphicData uri="http://schemas.openxmlformats.org/presentationml/2006/ole">
            <p:oleObj spid="_x0000_s36870" name="Equation" r:id="rId7" imgW="2197100" imgH="431800" progId="Equation.DSMT4">
              <p:embed/>
            </p:oleObj>
          </a:graphicData>
        </a:graphic>
      </p:graphicFrame>
      <p:sp>
        <p:nvSpPr>
          <p:cNvPr id="16" name="Titre 1"/>
          <p:cNvSpPr>
            <a:spLocks noGrp="1"/>
          </p:cNvSpPr>
          <p:nvPr>
            <p:ph type="title"/>
          </p:nvPr>
        </p:nvSpPr>
        <p:spPr>
          <a:xfrm>
            <a:off x="304800" y="516365"/>
            <a:ext cx="8686800" cy="10541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DGPAD – PROGRAMMATION DES EXPRESSIONS</a:t>
            </a:r>
            <a:br>
              <a:rPr lang="fr-FR" sz="2800" dirty="0" smtClean="0"/>
            </a:br>
            <a:r>
              <a:rPr lang="fr-FR" sz="2800" dirty="0" smtClean="0"/>
              <a:t>RAPPEL DE LA METHODE DE CONDENSATION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2"/>
          <p:cNvSpPr txBox="1">
            <a:spLocks/>
          </p:cNvSpPr>
          <p:nvPr/>
        </p:nvSpPr>
        <p:spPr bwMode="auto">
          <a:xfrm>
            <a:off x="304800" y="3844925"/>
            <a:ext cx="85947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>
              <a:spcBef>
                <a:spcPct val="20000"/>
              </a:spcBef>
              <a:buClr>
                <a:schemeClr val="accent1"/>
              </a:buClr>
              <a:buSzPct val="70000"/>
              <a:buFont typeface="Wingdings 2" charset="2"/>
              <a:buNone/>
              <a:defRPr/>
            </a:pPr>
            <a:endParaRPr lang="fr-FR" sz="32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Titre 1"/>
          <p:cNvSpPr>
            <a:spLocks noGrp="1"/>
          </p:cNvSpPr>
          <p:nvPr>
            <p:ph type="title"/>
          </p:nvPr>
        </p:nvSpPr>
        <p:spPr>
          <a:xfrm>
            <a:off x="304800" y="133678"/>
            <a:ext cx="8686800" cy="920421"/>
          </a:xfrm>
        </p:spPr>
        <p:txBody>
          <a:bodyPr>
            <a:normAutofit fontScale="90000"/>
          </a:bodyPr>
          <a:lstStyle/>
          <a:p>
            <a:r>
              <a:rPr lang="fr-FR" sz="2800" dirty="0" smtClean="0"/>
              <a:t>DGPAD – PROGRAMMATION DES EXPRESSIONS</a:t>
            </a:r>
            <a:br>
              <a:rPr lang="fr-FR" sz="2800" dirty="0" smtClean="0"/>
            </a:br>
            <a:r>
              <a:rPr lang="fr-FR" sz="2800" dirty="0" smtClean="0"/>
              <a:t>EXEMPLE DE LA METHODE DE CONDENSATION</a:t>
            </a:r>
            <a:endParaRPr lang="fr-FR" sz="2800" dirty="0"/>
          </a:p>
        </p:txBody>
      </p:sp>
      <p:pic>
        <p:nvPicPr>
          <p:cNvPr id="17" name="Image 16" descr="CondensationO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182" y="1138113"/>
            <a:ext cx="7097897" cy="5571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541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RELECTURE DE l’évolution des PROGRAMMES</a:t>
            </a:r>
            <a:br>
              <a:rPr lang="fr-FR" sz="2800" dirty="0" smtClean="0"/>
            </a:br>
            <a:r>
              <a:rPr lang="fr-FR" sz="2800" dirty="0" smtClean="0"/>
              <a:t>1 – PRESENCE DE LA Géométrie - Le constat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905000"/>
            <a:ext cx="8686800" cy="4525963"/>
          </a:xfrm>
        </p:spPr>
        <p:txBody>
          <a:bodyPr/>
          <a:lstStyle/>
          <a:p>
            <a:r>
              <a:rPr lang="fr-FR" dirty="0" smtClean="0"/>
              <a:t>Présence importante au collège (modélisation de l’espace et des objets de l’espace)</a:t>
            </a:r>
          </a:p>
          <a:p>
            <a:r>
              <a:rPr lang="fr-FR" dirty="0" smtClean="0"/>
              <a:t>Disparition rapide au lycée.</a:t>
            </a:r>
          </a:p>
          <a:p>
            <a:r>
              <a:rPr lang="fr-FR" dirty="0" smtClean="0"/>
              <a:t>Modification significative de la part de la géométrie à l’oral du CAPES.</a:t>
            </a:r>
          </a:p>
          <a:p>
            <a:r>
              <a:rPr lang="fr-FR" dirty="0" smtClean="0"/>
              <a:t>Disparition de la géométrie affine à l’agrégation externe (Thème désormais « non pertinent »)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541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RELECTURE DE l’évolution des PROGRAMMES</a:t>
            </a:r>
            <a:br>
              <a:rPr lang="fr-FR" sz="2800" dirty="0" smtClean="0"/>
            </a:br>
            <a:r>
              <a:rPr lang="fr-FR" sz="2800" dirty="0" smtClean="0"/>
              <a:t>2 – DE POSSIBLES RAISONS POLITIQUES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905000"/>
            <a:ext cx="8686800" cy="4525963"/>
          </a:xfrm>
        </p:spPr>
        <p:txBody>
          <a:bodyPr/>
          <a:lstStyle/>
          <a:p>
            <a:r>
              <a:rPr lang="fr-FR" dirty="0" smtClean="0"/>
              <a:t>Mauvaises performances (très médiatisées) de la France à PISA</a:t>
            </a:r>
          </a:p>
          <a:p>
            <a:r>
              <a:rPr lang="fr-FR" dirty="0" smtClean="0"/>
              <a:t>Pas de géométrie à PISA</a:t>
            </a:r>
          </a:p>
          <a:p>
            <a:r>
              <a:rPr lang="fr-FR" dirty="0" smtClean="0"/>
              <a:t>Caler le curriculum général sur les évaluations PISA pour « gagner des places ».</a:t>
            </a:r>
          </a:p>
          <a:p>
            <a:r>
              <a:rPr lang="fr-FR" dirty="0" smtClean="0"/>
              <a:t>D’où les choix de réorientation rapide   des programmes …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541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RELECTURE DE l’évolution des PROGRAMMES</a:t>
            </a:r>
            <a:br>
              <a:rPr lang="fr-FR" sz="2800" dirty="0" smtClean="0"/>
            </a:br>
            <a:r>
              <a:rPr lang="fr-FR" sz="2800" dirty="0" smtClean="0"/>
              <a:t>3 – Réactions DES Géomètres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905000"/>
            <a:ext cx="8686800" cy="2625536"/>
          </a:xfrm>
        </p:spPr>
        <p:txBody>
          <a:bodyPr>
            <a:normAutofit fontScale="85000" lnSpcReduction="20000"/>
          </a:bodyPr>
          <a:lstStyle/>
          <a:p>
            <a:r>
              <a:rPr lang="fr-FR" sz="2824" dirty="0" smtClean="0"/>
              <a:t>Mise en évidences des qualités « </a:t>
            </a:r>
            <a:r>
              <a:rPr lang="fr-FR" sz="2824" dirty="0" err="1" smtClean="0"/>
              <a:t>multi-critériées</a:t>
            </a:r>
            <a:r>
              <a:rPr lang="fr-FR" sz="2824" dirty="0" smtClean="0"/>
              <a:t> » de la géométrie (Daniel Perrin)</a:t>
            </a:r>
          </a:p>
          <a:p>
            <a:endParaRPr lang="fr-FR" sz="2824" dirty="0" smtClean="0"/>
          </a:p>
          <a:p>
            <a:endParaRPr lang="fr-FR" sz="2824" dirty="0" smtClean="0"/>
          </a:p>
          <a:p>
            <a:endParaRPr lang="fr-FR" sz="2824" dirty="0" smtClean="0"/>
          </a:p>
          <a:p>
            <a:endParaRPr lang="fr-FR" sz="2824" dirty="0" smtClean="0"/>
          </a:p>
          <a:p>
            <a:r>
              <a:rPr lang="fr-FR" sz="2824" dirty="0" smtClean="0"/>
              <a:t>Mais arguments désormais inaudibles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050924" y="4530536"/>
            <a:ext cx="72318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0000FF"/>
                </a:solidFill>
                <a:cs typeface="Comic Sans MS"/>
              </a:rPr>
              <a:t>« Je </a:t>
            </a:r>
            <a:r>
              <a:rPr lang="fr-FR" sz="2000" dirty="0">
                <a:solidFill>
                  <a:srgbClr val="0000FF"/>
                </a:solidFill>
                <a:cs typeface="Comic Sans MS"/>
              </a:rPr>
              <a:t>crois qu’on peut donner une formation d’aussi bonne </a:t>
            </a:r>
            <a:r>
              <a:rPr lang="fr-FR" sz="2000" dirty="0" smtClean="0">
                <a:solidFill>
                  <a:srgbClr val="0000FF"/>
                </a:solidFill>
                <a:cs typeface="Comic Sans MS"/>
              </a:rPr>
              <a:t>qualit</a:t>
            </a:r>
            <a:r>
              <a:rPr lang="fr-FR" sz="2000" dirty="0">
                <a:solidFill>
                  <a:srgbClr val="0000FF"/>
                </a:solidFill>
                <a:cs typeface="Comic Sans MS"/>
              </a:rPr>
              <a:t>é</a:t>
            </a:r>
            <a:r>
              <a:rPr lang="fr-FR" sz="2000" dirty="0" smtClean="0">
                <a:solidFill>
                  <a:srgbClr val="0000FF"/>
                </a:solidFill>
                <a:cs typeface="Comic Sans MS"/>
              </a:rPr>
              <a:t> </a:t>
            </a:r>
            <a:r>
              <a:rPr lang="fr-FR" sz="2000" dirty="0">
                <a:solidFill>
                  <a:srgbClr val="0000FF"/>
                </a:solidFill>
                <a:cs typeface="Comic Sans MS"/>
              </a:rPr>
              <a:t>tant en contenus qu’en </a:t>
            </a:r>
            <a:r>
              <a:rPr lang="fr-FR" sz="2000" dirty="0" smtClean="0">
                <a:solidFill>
                  <a:srgbClr val="0000FF"/>
                </a:solidFill>
                <a:cs typeface="Comic Sans MS"/>
              </a:rPr>
              <a:t>comp</a:t>
            </a:r>
            <a:r>
              <a:rPr lang="fr-FR" sz="2000" dirty="0">
                <a:solidFill>
                  <a:srgbClr val="0000FF"/>
                </a:solidFill>
                <a:cs typeface="Comic Sans MS"/>
              </a:rPr>
              <a:t>é</a:t>
            </a:r>
            <a:r>
              <a:rPr lang="fr-FR" sz="2000" dirty="0" smtClean="0">
                <a:solidFill>
                  <a:srgbClr val="0000FF"/>
                </a:solidFill>
                <a:cs typeface="Comic Sans MS"/>
              </a:rPr>
              <a:t>tences </a:t>
            </a:r>
            <a:r>
              <a:rPr lang="fr-FR" sz="2000" dirty="0">
                <a:solidFill>
                  <a:srgbClr val="0000FF"/>
                </a:solidFill>
                <a:cs typeface="Comic Sans MS"/>
              </a:rPr>
              <a:t>acquises en enseignant les </a:t>
            </a:r>
            <a:r>
              <a:rPr lang="fr-FR" sz="2000" dirty="0" smtClean="0">
                <a:solidFill>
                  <a:srgbClr val="0000FF"/>
                </a:solidFill>
                <a:cs typeface="Comic Sans MS"/>
              </a:rPr>
              <a:t>math</a:t>
            </a:r>
            <a:r>
              <a:rPr lang="fr-FR" sz="2000" dirty="0">
                <a:solidFill>
                  <a:srgbClr val="0000FF"/>
                </a:solidFill>
                <a:cs typeface="Comic Sans MS"/>
              </a:rPr>
              <a:t>é</a:t>
            </a:r>
            <a:r>
              <a:rPr lang="fr-FR" sz="2000" dirty="0" smtClean="0">
                <a:solidFill>
                  <a:srgbClr val="0000FF"/>
                </a:solidFill>
                <a:cs typeface="Comic Sans MS"/>
              </a:rPr>
              <a:t>matiques discr</a:t>
            </a:r>
            <a:r>
              <a:rPr lang="fr-FR" sz="2000" dirty="0">
                <a:solidFill>
                  <a:srgbClr val="0000FF"/>
                </a:solidFill>
                <a:cs typeface="Comic Sans MS"/>
              </a:rPr>
              <a:t>è</a:t>
            </a:r>
            <a:r>
              <a:rPr lang="fr-FR" sz="2000" dirty="0" smtClean="0">
                <a:solidFill>
                  <a:srgbClr val="0000FF"/>
                </a:solidFill>
                <a:cs typeface="Comic Sans MS"/>
              </a:rPr>
              <a:t>tes</a:t>
            </a:r>
            <a:r>
              <a:rPr lang="fr-FR" sz="2000" dirty="0">
                <a:solidFill>
                  <a:srgbClr val="0000FF"/>
                </a:solidFill>
                <a:cs typeface="Comic Sans MS"/>
              </a:rPr>
              <a:t>, les statistiques ou l’algorithmique qu’en enseignant la </a:t>
            </a:r>
            <a:r>
              <a:rPr lang="fr-FR" sz="2000" dirty="0" smtClean="0">
                <a:solidFill>
                  <a:srgbClr val="0000FF"/>
                </a:solidFill>
                <a:cs typeface="Comic Sans MS"/>
              </a:rPr>
              <a:t>géom</a:t>
            </a:r>
            <a:r>
              <a:rPr lang="fr-FR" sz="2000" dirty="0">
                <a:solidFill>
                  <a:srgbClr val="0000FF"/>
                </a:solidFill>
                <a:cs typeface="Comic Sans MS"/>
              </a:rPr>
              <a:t>é</a:t>
            </a:r>
            <a:r>
              <a:rPr lang="fr-FR" sz="2000" dirty="0" smtClean="0">
                <a:solidFill>
                  <a:srgbClr val="0000FF"/>
                </a:solidFill>
                <a:cs typeface="Comic Sans MS"/>
              </a:rPr>
              <a:t>trie d’Euclide. » (</a:t>
            </a:r>
            <a:r>
              <a:rPr lang="fr-FR" sz="2000" b="1" dirty="0" smtClean="0">
                <a:solidFill>
                  <a:srgbClr val="0000FF"/>
                </a:solidFill>
                <a:cs typeface="Comic Sans MS"/>
              </a:rPr>
              <a:t>Jacques </a:t>
            </a:r>
            <a:r>
              <a:rPr lang="fr-FR" sz="2000" b="1" dirty="0" err="1" smtClean="0">
                <a:solidFill>
                  <a:srgbClr val="0000FF"/>
                </a:solidFill>
                <a:cs typeface="Comic Sans MS"/>
              </a:rPr>
              <a:t>Moisan</a:t>
            </a:r>
            <a:r>
              <a:rPr lang="fr-FR" sz="2000" dirty="0" smtClean="0">
                <a:solidFill>
                  <a:srgbClr val="0000FF"/>
                </a:solidFill>
                <a:cs typeface="Comic Sans MS"/>
              </a:rPr>
              <a:t>)</a:t>
            </a:r>
            <a:endParaRPr lang="fr-FR" sz="2000" dirty="0">
              <a:solidFill>
                <a:srgbClr val="0000FF"/>
              </a:solidFill>
              <a:cs typeface="Comic Sans M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050924" y="2749747"/>
            <a:ext cx="76299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0000FF"/>
                </a:solidFill>
              </a:rPr>
              <a:t>« J’ai </a:t>
            </a:r>
            <a:r>
              <a:rPr lang="fr-FR" sz="2000" dirty="0">
                <a:solidFill>
                  <a:srgbClr val="0000FF"/>
                </a:solidFill>
              </a:rPr>
              <a:t>toujours </a:t>
            </a:r>
            <a:r>
              <a:rPr lang="fr-FR" sz="2000" dirty="0" smtClean="0">
                <a:solidFill>
                  <a:srgbClr val="0000FF"/>
                </a:solidFill>
              </a:rPr>
              <a:t>pens</a:t>
            </a:r>
            <a:r>
              <a:rPr lang="fr-FR" sz="2000" dirty="0">
                <a:solidFill>
                  <a:srgbClr val="0000FF"/>
                </a:solidFill>
              </a:rPr>
              <a:t>é</a:t>
            </a:r>
            <a:r>
              <a:rPr lang="fr-FR" sz="2000" dirty="0" smtClean="0">
                <a:solidFill>
                  <a:srgbClr val="0000FF"/>
                </a:solidFill>
              </a:rPr>
              <a:t> </a:t>
            </a:r>
            <a:r>
              <a:rPr lang="fr-FR" sz="2000" dirty="0">
                <a:solidFill>
                  <a:srgbClr val="0000FF"/>
                </a:solidFill>
              </a:rPr>
              <a:t>que l’on progressait davantage en </a:t>
            </a:r>
            <a:r>
              <a:rPr lang="fr-FR" sz="2000" dirty="0" smtClean="0">
                <a:solidFill>
                  <a:srgbClr val="0000FF"/>
                </a:solidFill>
              </a:rPr>
              <a:t>s</a:t>
            </a:r>
            <a:r>
              <a:rPr lang="fr-FR" sz="2000" dirty="0">
                <a:solidFill>
                  <a:srgbClr val="0000FF"/>
                </a:solidFill>
              </a:rPr>
              <a:t>é</a:t>
            </a:r>
            <a:r>
              <a:rPr lang="fr-FR" sz="2000" dirty="0" smtClean="0">
                <a:solidFill>
                  <a:srgbClr val="0000FF"/>
                </a:solidFill>
              </a:rPr>
              <a:t>chant </a:t>
            </a:r>
            <a:r>
              <a:rPr lang="fr-FR" sz="2000" dirty="0">
                <a:solidFill>
                  <a:srgbClr val="0000FF"/>
                </a:solidFill>
              </a:rPr>
              <a:t>sur un </a:t>
            </a:r>
            <a:r>
              <a:rPr lang="fr-FR" sz="2000" dirty="0" smtClean="0">
                <a:solidFill>
                  <a:srgbClr val="0000FF"/>
                </a:solidFill>
              </a:rPr>
              <a:t>probl</a:t>
            </a:r>
            <a:r>
              <a:rPr lang="fr-FR" sz="2000" dirty="0">
                <a:solidFill>
                  <a:srgbClr val="0000FF"/>
                </a:solidFill>
              </a:rPr>
              <a:t>è</a:t>
            </a:r>
            <a:r>
              <a:rPr lang="fr-FR" sz="2000" dirty="0" smtClean="0">
                <a:solidFill>
                  <a:srgbClr val="0000FF"/>
                </a:solidFill>
              </a:rPr>
              <a:t>me </a:t>
            </a:r>
            <a:r>
              <a:rPr lang="fr-FR" sz="2000" dirty="0">
                <a:solidFill>
                  <a:srgbClr val="0000FF"/>
                </a:solidFill>
              </a:rPr>
              <a:t>de </a:t>
            </a:r>
            <a:r>
              <a:rPr lang="fr-FR" sz="2000" dirty="0" smtClean="0">
                <a:solidFill>
                  <a:srgbClr val="0000FF"/>
                </a:solidFill>
              </a:rPr>
              <a:t>géom</a:t>
            </a:r>
            <a:r>
              <a:rPr lang="fr-FR" sz="2000" dirty="0">
                <a:solidFill>
                  <a:srgbClr val="0000FF"/>
                </a:solidFill>
              </a:rPr>
              <a:t>é</a:t>
            </a:r>
            <a:r>
              <a:rPr lang="fr-FR" sz="2000" dirty="0" smtClean="0">
                <a:solidFill>
                  <a:srgbClr val="0000FF"/>
                </a:solidFill>
              </a:rPr>
              <a:t>trie </a:t>
            </a:r>
            <a:r>
              <a:rPr lang="fr-FR" sz="2000" dirty="0">
                <a:solidFill>
                  <a:srgbClr val="0000FF"/>
                </a:solidFill>
              </a:rPr>
              <a:t>qu’en absorbant toujours plus de connaissances mal </a:t>
            </a:r>
            <a:r>
              <a:rPr lang="fr-FR" sz="2000" dirty="0" smtClean="0">
                <a:solidFill>
                  <a:srgbClr val="0000FF"/>
                </a:solidFill>
              </a:rPr>
              <a:t>digér</a:t>
            </a:r>
            <a:r>
              <a:rPr lang="fr-FR" sz="2000" dirty="0">
                <a:solidFill>
                  <a:srgbClr val="0000FF"/>
                </a:solidFill>
              </a:rPr>
              <a:t>é</a:t>
            </a:r>
            <a:r>
              <a:rPr lang="fr-FR" sz="2000" dirty="0" smtClean="0">
                <a:solidFill>
                  <a:srgbClr val="0000FF"/>
                </a:solidFill>
              </a:rPr>
              <a:t>es. » </a:t>
            </a:r>
            <a:r>
              <a:rPr lang="fr-FR" sz="2000" b="1" dirty="0" smtClean="0">
                <a:solidFill>
                  <a:srgbClr val="0000FF"/>
                </a:solidFill>
              </a:rPr>
              <a:t> (Alain Connes)</a:t>
            </a:r>
            <a:r>
              <a:rPr lang="fr-FR" sz="2000" dirty="0" smtClean="0">
                <a:solidFill>
                  <a:srgbClr val="0000FF"/>
                </a:solidFill>
              </a:rPr>
              <a:t>-</a:t>
            </a:r>
            <a:endParaRPr lang="fr-FR" sz="2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541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RELECTURE DE l’évolution des PROGRAMMES</a:t>
            </a:r>
            <a:br>
              <a:rPr lang="fr-FR" sz="2800" dirty="0" smtClean="0"/>
            </a:br>
            <a:r>
              <a:rPr lang="fr-FR" sz="2800" dirty="0" smtClean="0"/>
              <a:t>4 – </a:t>
            </a:r>
            <a:r>
              <a:rPr lang="fr-FR" sz="2800" dirty="0" err="1" smtClean="0"/>
              <a:t>LeS</a:t>
            </a:r>
            <a:r>
              <a:rPr lang="fr-FR" sz="2800" dirty="0" smtClean="0"/>
              <a:t> </a:t>
            </a:r>
            <a:r>
              <a:rPr lang="fr-FR" sz="2800" dirty="0" err="1" smtClean="0"/>
              <a:t>PARAdigmeS</a:t>
            </a:r>
            <a:r>
              <a:rPr lang="fr-FR" sz="2800" dirty="0" smtClean="0"/>
              <a:t> SCIENTIFIQUES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905000"/>
            <a:ext cx="8686800" cy="4525963"/>
          </a:xfrm>
        </p:spPr>
        <p:txBody>
          <a:bodyPr/>
          <a:lstStyle/>
          <a:p>
            <a:r>
              <a:rPr lang="fr-FR" dirty="0" smtClean="0"/>
              <a:t>1. Observation</a:t>
            </a:r>
          </a:p>
          <a:p>
            <a:r>
              <a:rPr lang="fr-FR" dirty="0" smtClean="0"/>
              <a:t>2. Théorisation</a:t>
            </a:r>
          </a:p>
          <a:p>
            <a:r>
              <a:rPr lang="fr-FR" dirty="0" smtClean="0"/>
              <a:t>3. Modélisation : « </a:t>
            </a:r>
            <a:r>
              <a:rPr lang="fr-FR" dirty="0" err="1" smtClean="0"/>
              <a:t>Big</a:t>
            </a:r>
            <a:r>
              <a:rPr lang="fr-FR" dirty="0" smtClean="0"/>
              <a:t> Data » et théorie.</a:t>
            </a:r>
          </a:p>
          <a:p>
            <a:r>
              <a:rPr lang="fr-FR" dirty="0" smtClean="0"/>
              <a:t>4. Quatrième paradigme :  l’émergence de théories elles-mêmes par l’analyse de données du « </a:t>
            </a:r>
            <a:r>
              <a:rPr lang="fr-FR" dirty="0" err="1" smtClean="0"/>
              <a:t>Big</a:t>
            </a:r>
            <a:r>
              <a:rPr lang="fr-FR" dirty="0" smtClean="0"/>
              <a:t> Data »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541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RELECTURE DE l’évolution des PROGRAMMES</a:t>
            </a:r>
            <a:br>
              <a:rPr lang="fr-FR" sz="2800" dirty="0" smtClean="0"/>
            </a:br>
            <a:r>
              <a:rPr lang="fr-FR" sz="2800" dirty="0" smtClean="0"/>
              <a:t>5 – LE Quatrième PARADIGME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905001"/>
            <a:ext cx="8686800" cy="417830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Constat de la trivialité des invariants scientifiques actuels (en physique)</a:t>
            </a:r>
          </a:p>
          <a:p>
            <a:r>
              <a:rPr lang="fr-FR" dirty="0" smtClean="0"/>
              <a:t>Les limites de l’approche mathématique (6.a).</a:t>
            </a:r>
          </a:p>
          <a:p>
            <a:r>
              <a:rPr lang="fr-FR" dirty="0" smtClean="0"/>
              <a:t>Pour une théorisation du vivant, il faut des approches conceptuellement plus complexes.</a:t>
            </a:r>
          </a:p>
          <a:p>
            <a:r>
              <a:rPr lang="fr-FR" dirty="0" smtClean="0"/>
              <a:t>Prise en compte d’exceptions importantes.</a:t>
            </a:r>
          </a:p>
          <a:p>
            <a:r>
              <a:rPr lang="fr-FR" dirty="0" smtClean="0"/>
              <a:t>Des invariants complexes à décrire posent la question de la vérification de la causalité 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609602"/>
            <a:ext cx="8686800" cy="1257300"/>
          </a:xfrm>
        </p:spPr>
        <p:txBody>
          <a:bodyPr>
            <a:noAutofit/>
          </a:bodyPr>
          <a:lstStyle/>
          <a:p>
            <a:r>
              <a:rPr lang="fr-FR" sz="2800" dirty="0" smtClean="0"/>
              <a:t>RELECTURE DE l’évolution des PROGRAMMES</a:t>
            </a:r>
            <a:br>
              <a:rPr lang="fr-FR" sz="2800" dirty="0" smtClean="0"/>
            </a:br>
            <a:r>
              <a:rPr lang="fr-FR" sz="2800" dirty="0" smtClean="0"/>
              <a:t>6.a – LIEN AVEC L’évolution de la logique, DE </a:t>
            </a:r>
            <a:r>
              <a:rPr lang="fr-FR" sz="2800" dirty="0" err="1" smtClean="0"/>
              <a:t>Gôdel</a:t>
            </a:r>
            <a:r>
              <a:rPr lang="fr-FR" sz="2800" dirty="0" smtClean="0"/>
              <a:t> à CHAÏTIN ET CALUDE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2070102"/>
            <a:ext cx="6791743" cy="530488"/>
          </a:xfrm>
        </p:spPr>
        <p:txBody>
          <a:bodyPr>
            <a:normAutofit/>
          </a:bodyPr>
          <a:lstStyle/>
          <a:p>
            <a:r>
              <a:rPr lang="fr-FR" sz="2800" dirty="0" smtClean="0"/>
              <a:t>« Presque tout est indécidable »</a:t>
            </a:r>
            <a:endParaRPr lang="fr-FR" sz="2800" dirty="0"/>
          </a:p>
        </p:txBody>
      </p:sp>
      <p:sp>
        <p:nvSpPr>
          <p:cNvPr id="4" name="ZoneTexte 3"/>
          <p:cNvSpPr txBox="1"/>
          <p:nvPr/>
        </p:nvSpPr>
        <p:spPr>
          <a:xfrm>
            <a:off x="304800" y="4787294"/>
            <a:ext cx="8454586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000090"/>
                </a:solidFill>
              </a:rPr>
              <a:t>La probabilité pour qu’une formule vraie de </a:t>
            </a:r>
            <a:r>
              <a:rPr lang="fr-FR" sz="2400" dirty="0">
                <a:solidFill>
                  <a:srgbClr val="000090"/>
                </a:solidFill>
              </a:rPr>
              <a:t>longueur n tirée au hasard soit indécidable tend vers 1 quand n tend vers l’infini : à l’infini, </a:t>
            </a:r>
            <a:r>
              <a:rPr lang="fr-FR" sz="2400" dirty="0" smtClean="0">
                <a:solidFill>
                  <a:srgbClr val="000090"/>
                </a:solidFill>
              </a:rPr>
              <a:t>toutes les formules sont indécidables.</a:t>
            </a:r>
            <a:endParaRPr lang="fr-FR" sz="2400" dirty="0">
              <a:solidFill>
                <a:srgbClr val="00009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04800" y="2849377"/>
            <a:ext cx="868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0000FF"/>
                </a:solidFill>
              </a:rPr>
              <a:t>Dès qu’un système raisonnable de preuves est fixé, la limite de son pouvoir de démonstration est aussitôt fixée par une constante k qui mesure le maximum de la complexité des formules que le système démontrera.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541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RELECTURE DE l’évolution des PROGRAMMES</a:t>
            </a:r>
            <a:br>
              <a:rPr lang="fr-FR" sz="2800" dirty="0" smtClean="0"/>
            </a:br>
            <a:r>
              <a:rPr lang="fr-FR" sz="2800" dirty="0" smtClean="0"/>
              <a:t>6.B – Indécidabilité extrême avec </a:t>
            </a:r>
            <a:r>
              <a:rPr lang="fr-FR" sz="2800" dirty="0" err="1" smtClean="0"/>
              <a:t>Solovay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639758"/>
            <a:ext cx="6791743" cy="530488"/>
          </a:xfrm>
        </p:spPr>
        <p:txBody>
          <a:bodyPr>
            <a:normAutofit/>
          </a:bodyPr>
          <a:lstStyle/>
          <a:p>
            <a:r>
              <a:rPr lang="fr-FR" sz="2800" dirty="0" smtClean="0"/>
              <a:t>Théorème de </a:t>
            </a:r>
            <a:r>
              <a:rPr lang="fr-FR" sz="2800" dirty="0" err="1" smtClean="0"/>
              <a:t>Solovay</a:t>
            </a:r>
            <a:r>
              <a:rPr lang="fr-FR" sz="2800" dirty="0" smtClean="0"/>
              <a:t> (≈ 1967)</a:t>
            </a:r>
            <a:endParaRPr lang="fr-FR" sz="2800" dirty="0"/>
          </a:p>
        </p:txBody>
      </p:sp>
      <p:sp>
        <p:nvSpPr>
          <p:cNvPr id="4" name="ZoneTexte 3"/>
          <p:cNvSpPr txBox="1"/>
          <p:nvPr/>
        </p:nvSpPr>
        <p:spPr>
          <a:xfrm>
            <a:off x="304800" y="4622194"/>
            <a:ext cx="84545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000090"/>
                </a:solidFill>
              </a:rPr>
              <a:t>Les extensions du théorème d’incomplétude de Gödel </a:t>
            </a:r>
            <a:r>
              <a:rPr lang="fr-FR" sz="2400" dirty="0">
                <a:solidFill>
                  <a:srgbClr val="000090"/>
                </a:solidFill>
              </a:rPr>
              <a:t>se </a:t>
            </a:r>
            <a:r>
              <a:rPr lang="fr-FR" sz="2400" dirty="0" smtClean="0">
                <a:solidFill>
                  <a:srgbClr val="000090"/>
                </a:solidFill>
              </a:rPr>
              <a:t>révèlent profondes, graves </a:t>
            </a:r>
            <a:r>
              <a:rPr lang="fr-FR" sz="2400" dirty="0">
                <a:solidFill>
                  <a:srgbClr val="000090"/>
                </a:solidFill>
              </a:rPr>
              <a:t>et plus </a:t>
            </a:r>
            <a:r>
              <a:rPr lang="fr-FR" sz="2400" dirty="0" smtClean="0">
                <a:solidFill>
                  <a:srgbClr val="000090"/>
                </a:solidFill>
              </a:rPr>
              <a:t>fondamentales qu’imaginé à l’époque. Elles </a:t>
            </a:r>
            <a:r>
              <a:rPr lang="fr-FR" sz="2400" dirty="0">
                <a:solidFill>
                  <a:srgbClr val="000090"/>
                </a:solidFill>
              </a:rPr>
              <a:t>nous </a:t>
            </a:r>
            <a:r>
              <a:rPr lang="fr-FR" sz="2400" dirty="0" smtClean="0">
                <a:solidFill>
                  <a:srgbClr val="000090"/>
                </a:solidFill>
              </a:rPr>
              <a:t>forcent </a:t>
            </a:r>
            <a:r>
              <a:rPr lang="fr-FR" sz="2400" dirty="0">
                <a:solidFill>
                  <a:srgbClr val="000090"/>
                </a:solidFill>
              </a:rPr>
              <a:t>à</a:t>
            </a:r>
            <a:r>
              <a:rPr lang="fr-FR" sz="2400" dirty="0" smtClean="0">
                <a:solidFill>
                  <a:srgbClr val="000090"/>
                </a:solidFill>
              </a:rPr>
              <a:t> repenser </a:t>
            </a:r>
            <a:r>
              <a:rPr lang="fr-FR" sz="2400" dirty="0">
                <a:solidFill>
                  <a:srgbClr val="000090"/>
                </a:solidFill>
              </a:rPr>
              <a:t>la nature réelle des mathématiques et de leurs </a:t>
            </a:r>
            <a:r>
              <a:rPr lang="fr-FR" sz="2400" dirty="0" smtClean="0">
                <a:solidFill>
                  <a:srgbClr val="000090"/>
                </a:solidFill>
              </a:rPr>
              <a:t>rapports </a:t>
            </a:r>
            <a:r>
              <a:rPr lang="fr-FR" sz="2400" dirty="0">
                <a:solidFill>
                  <a:srgbClr val="000090"/>
                </a:solidFill>
              </a:rPr>
              <a:t>avec la physique.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04800" y="2684277"/>
            <a:ext cx="84545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0000FF"/>
                </a:solidFill>
              </a:rPr>
              <a:t>À </a:t>
            </a:r>
            <a:r>
              <a:rPr lang="fr-FR" sz="2400" dirty="0">
                <a:solidFill>
                  <a:srgbClr val="0000FF"/>
                </a:solidFill>
              </a:rPr>
              <a:t>tout système raisonnable de preuves S donné, est </a:t>
            </a:r>
            <a:r>
              <a:rPr lang="fr-FR" sz="2400" dirty="0" smtClean="0">
                <a:solidFill>
                  <a:srgbClr val="0000FF"/>
                </a:solidFill>
              </a:rPr>
              <a:t>associé </a:t>
            </a:r>
            <a:r>
              <a:rPr lang="fr-FR" sz="2400" dirty="0">
                <a:solidFill>
                  <a:srgbClr val="0000FF"/>
                </a:solidFill>
              </a:rPr>
              <a:t>un nombre aléatoire Oméga(S), </a:t>
            </a:r>
            <a:r>
              <a:rPr lang="fr-FR" sz="2400" dirty="0" smtClean="0">
                <a:solidFill>
                  <a:srgbClr val="0000FF"/>
                </a:solidFill>
              </a:rPr>
              <a:t>définissable </a:t>
            </a:r>
            <a:r>
              <a:rPr lang="fr-FR" sz="2400" dirty="0">
                <a:solidFill>
                  <a:srgbClr val="0000FF"/>
                </a:solidFill>
              </a:rPr>
              <a:t>dans S, mais tel que tous les énoncés de la forme « le </a:t>
            </a:r>
            <a:r>
              <a:rPr lang="fr-FR" sz="2400" dirty="0" err="1">
                <a:solidFill>
                  <a:srgbClr val="0000FF"/>
                </a:solidFill>
              </a:rPr>
              <a:t>n-ième</a:t>
            </a:r>
            <a:r>
              <a:rPr lang="fr-FR" sz="2400" dirty="0">
                <a:solidFill>
                  <a:srgbClr val="0000FF"/>
                </a:solidFill>
              </a:rPr>
              <a:t> chiffre de Oméga(S) est 0 » sont indécidables dans 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Randonnée">
  <a:themeElements>
    <a:clrScheme name="Randonné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Randonnée">
      <a:majorFont>
        <a:latin typeface="Franklin Gothic Medium"/>
        <a:ea typeface=""/>
        <a:cs typeface=""/>
        <a:font script="Jpan" typeface="ヒラギノ角ゴ Pro W6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ＭＳ Ｐゴシック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Randonné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Randonnée.thmx</Template>
  <TotalTime>1899</TotalTime>
  <Words>1539</Words>
  <Application>Microsoft Macintosh PowerPoint</Application>
  <PresentationFormat>Présentation à l'écran (4:3)</PresentationFormat>
  <Paragraphs>133</Paragraphs>
  <Slides>23</Slides>
  <Notes>1</Notes>
  <HiddenSlides>0</HiddenSlides>
  <MMClips>0</MMClips>
  <ScaleCrop>false</ScaleCrop>
  <HeadingPairs>
    <vt:vector size="6" baseType="variant">
      <vt:variant>
        <vt:lpstr>Modèle de conception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5" baseType="lpstr">
      <vt:lpstr>Randonnée</vt:lpstr>
      <vt:lpstr>Equation</vt:lpstr>
      <vt:lpstr>DGPad : la géométrie dynamique  à l’ère du NUMéRIQUE</vt:lpstr>
      <vt:lpstr>DGPad : la géométrie dynamique  à l’ère du NUMéRIQUE</vt:lpstr>
      <vt:lpstr>RELECTURE DE l’évolution des PROGRAMMES 1 – PRESENCE DE LA Géométrie - Le constat</vt:lpstr>
      <vt:lpstr>RELECTURE DE l’évolution des PROGRAMMES 2 – DE POSSIBLES RAISONS POLITIQUES</vt:lpstr>
      <vt:lpstr>RELECTURE DE l’évolution des PROGRAMMES 3 – Réactions DES Géomètres</vt:lpstr>
      <vt:lpstr>RELECTURE DE l’évolution des PROGRAMMES 4 – LeS PARAdigmeS SCIENTIFIQUES</vt:lpstr>
      <vt:lpstr>RELECTURE DE l’évolution des PROGRAMMES 5 – LE Quatrième PARADIGME</vt:lpstr>
      <vt:lpstr>RELECTURE DE l’évolution des PROGRAMMES 6.a – LIEN AVEC L’évolution de la logique, DE Gôdel à CHAÏTIN ET CALUDE</vt:lpstr>
      <vt:lpstr>RELECTURE DE l’évolution des PROGRAMMES 6.B – Indécidabilité extrême avec Solovay</vt:lpstr>
      <vt:lpstr>RELECTURE DE l’évolution des PROGRAMMES 7 –  IMMERSION DU 4° PARADIGME</vt:lpstr>
      <vt:lpstr>DGPad : la géométrie dynamique  à l’ère du Numérique</vt:lpstr>
      <vt:lpstr>MUTATION VERS UNE GÉOMÉTRIE 2.0 LES nouvelles démarches </vt:lpstr>
      <vt:lpstr>DGPad : la géométrie dynamique  à l’ère du Numérique</vt:lpstr>
      <vt:lpstr>MANIPULATION DIRECTE ET Calcul formel LES ambiguïtés et la nécessité de l’analyse des RÉSULTATS</vt:lpstr>
      <vt:lpstr>MANIPULATION DIRECTE ET Calcul formel EXEMPLE sur les paraboles (1)</vt:lpstr>
      <vt:lpstr>MANIPULATION DIRECTE ET Calcul formel EXEMPLE sur les paraboles (2)</vt:lpstr>
      <vt:lpstr>MANIPULATION DIRECTE ET Calcul formel EXEMPLE sur les paraboles (3)</vt:lpstr>
      <vt:lpstr>MANIPULATION DIRECTE ET Calcul formel les paraboles (4) – Cas t=0. Paraboles tangentes</vt:lpstr>
      <vt:lpstr>MANIPULATION DIRECTE ET Calcul formel les paraboles (4) – Cas t=0. Paraboles tangentes</vt:lpstr>
      <vt:lpstr>DGPad : la géométrie dynamique  à l’ère du Numérique</vt:lpstr>
      <vt:lpstr>DGPAD – PROGRAMMATION DES EXPRESSIONS LES EXPRESSIONS – la PROgrammation</vt:lpstr>
      <vt:lpstr>DGPAD – PROGRAMMATION DES EXPRESSIONS RAPPEL DE LA METHODE DE CONDENSATION</vt:lpstr>
      <vt:lpstr>DGPAD – PROGRAMMATION DES EXPRESSIONS EXEMPLE DE LA METHODE DE CONDENSATION</vt:lpstr>
    </vt:vector>
  </TitlesOfParts>
  <Company>Perso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DGPad : la géométrie dynamique  à l’ère du NUMéRIQUE</dc:title>
  <dc:creator>Yves Martin</dc:creator>
  <cp:lastModifiedBy>Yves Martin</cp:lastModifiedBy>
  <cp:revision>13</cp:revision>
  <dcterms:created xsi:type="dcterms:W3CDTF">2014-03-25T11:45:54Z</dcterms:created>
  <dcterms:modified xsi:type="dcterms:W3CDTF">2014-03-25T12:06:05Z</dcterms:modified>
</cp:coreProperties>
</file>